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Objects="1">
      <p:cViewPr varScale="1">
        <p:scale>
          <a:sx n="102" d="100"/>
          <a:sy n="102" d="100"/>
        </p:scale>
        <p:origin x="1092" y="114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2020-12-25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2020-12-25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2020-12-25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2020-12-25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2020-12-25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2020-12-25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2020-12-25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2020-12-25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2020-12-25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2020-12-25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2020-12-25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2020-12-25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2020-12-25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92658"/>
            <a:ext cx="9691598" cy="616534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/>
              <a:buNone/>
              <a:defRPr/>
            </a:pPr>
            <a:r>
              <a:rPr lang="ko-KR" altLang="en-US" sz="1900">
                <a:latin typeface="NanumMyeongjo"/>
                <a:ea typeface="NanumMyeongjo"/>
              </a:rPr>
              <a:t>	메인 화면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NanumMyeongjo"/>
                <a:ea typeface="NanumMyeongjo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8"/>
            <a:ext cx="2500402" cy="2524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A1 : </a:t>
            </a:r>
            <a:r>
              <a:rPr lang="ko-KR" altLang="en-US" sz="1000" dirty="0">
                <a:latin typeface="맑은 고딕"/>
                <a:ea typeface="맑은 고딕"/>
              </a:rPr>
              <a:t>메인 화면으로 이동한다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[GET] ~/main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A2 : </a:t>
            </a:r>
            <a:r>
              <a:rPr lang="ko-KR" altLang="en-US" sz="1000" dirty="0">
                <a:latin typeface="맑은 고딕"/>
                <a:ea typeface="맑은 고딕"/>
              </a:rPr>
              <a:t>로그인한 상태가 아니므로 로그인 화면으로 이동한다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[GET] ~/rental/step1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A3 : </a:t>
            </a:r>
            <a:r>
              <a:rPr lang="ko-KR" altLang="en-US" sz="1000" dirty="0">
                <a:latin typeface="맑은 고딕"/>
                <a:ea typeface="맑은 고딕"/>
              </a:rPr>
              <a:t>로그인한 상태가 아니므로 로그인 화면으로 이동한다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[GET] ~/rental/{id}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A4 : </a:t>
            </a:r>
            <a:r>
              <a:rPr lang="ko-KR" altLang="en-US" sz="1000" dirty="0">
                <a:latin typeface="맑은 고딕"/>
                <a:ea typeface="맑은 고딕"/>
              </a:rPr>
              <a:t>로그인한 상태가 아니므로 로그인 화면으로 이동한다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[GET] ~/</a:t>
            </a:r>
            <a:r>
              <a:rPr lang="en-US" altLang="ko-KR" sz="1000" dirty="0" err="1">
                <a:latin typeface="맑은 고딕"/>
                <a:ea typeface="맑은 고딕"/>
              </a:rPr>
              <a:t>usagehistory</a:t>
            </a:r>
            <a:r>
              <a:rPr lang="en-US" altLang="ko-KR" sz="1000" dirty="0">
                <a:latin typeface="맑은 고딕"/>
                <a:ea typeface="맑은 고딕"/>
              </a:rPr>
              <a:t>/{id}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A5 : </a:t>
            </a:r>
            <a:r>
              <a:rPr lang="ko-KR" altLang="en-US" sz="1000" dirty="0">
                <a:latin typeface="맑은 고딕"/>
                <a:ea typeface="맑은 고딕"/>
              </a:rPr>
              <a:t>로그인한 상태가 아니므로 로그인 화면으로 이동한다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[GET] ~/member/{id}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A6 : </a:t>
            </a:r>
            <a:r>
              <a:rPr lang="ko-KR" altLang="en-US" sz="1000" dirty="0">
                <a:latin typeface="맑은 고딕"/>
                <a:ea typeface="맑은 고딕"/>
              </a:rPr>
              <a:t>로그인 화면으로 이동한다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pPr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[GET] ~/login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0070" y="2221469"/>
            <a:ext cx="3888486" cy="2100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>
                <a:solidFill>
                  <a:schemeClr val="lt1"/>
                </a:solidFill>
                <a:latin typeface="DM Serif Display"/>
                <a:ea typeface="함초롬바탕"/>
                <a:cs typeface="함초롬바탕"/>
              </a:rPr>
              <a:t>Another Think</a:t>
            </a:r>
          </a:p>
          <a:p>
            <a:pPr>
              <a:defRPr/>
            </a:pPr>
            <a:r>
              <a:rPr lang="en-US" altLang="ko-KR" sz="4400">
                <a:solidFill>
                  <a:schemeClr val="lt1"/>
                </a:solidFill>
                <a:latin typeface="DM Serif Display"/>
                <a:ea typeface="함초롬바탕"/>
                <a:cs typeface="함초롬바탕"/>
              </a:rPr>
              <a:t>Another Space</a:t>
            </a:r>
          </a:p>
          <a:p>
            <a:pPr>
              <a:defRPr/>
            </a:pPr>
            <a:r>
              <a:rPr lang="en-US" altLang="ko-KR" sz="4400">
                <a:solidFill>
                  <a:schemeClr val="lt1"/>
                </a:solidFill>
                <a:latin typeface="DM Serif Display"/>
                <a:ea typeface="함초롬바탕"/>
                <a:cs typeface="함초롬바탕"/>
              </a:rPr>
              <a:t>Another Level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1693" y="1772793"/>
            <a:ext cx="1912620" cy="20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>
                <a:solidFill>
                  <a:schemeClr val="lt1"/>
                </a:solidFill>
                <a:latin typeface="맑은 고딕"/>
                <a:ea typeface="맑은 고딕"/>
                <a:cs typeface="Calibri"/>
              </a:rPr>
              <a:t>WELCOME TO </a:t>
            </a:r>
            <a:r>
              <a:rPr lang="ko-KR" altLang="en-US" sz="800">
                <a:solidFill>
                  <a:schemeClr val="lt1"/>
                </a:solidFill>
                <a:latin typeface="맑은 고딕"/>
                <a:ea typeface="맑은 고딕"/>
                <a:cs typeface="Calibri"/>
              </a:rPr>
              <a:t>공간 대여 무인 시스템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0" y="771110"/>
            <a:ext cx="9691598" cy="425610"/>
            <a:chOff x="0" y="2427317"/>
            <a:chExt cx="9691598" cy="425610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21777" y="2427317"/>
              <a:ext cx="1143126" cy="304833"/>
            </a:xfrm>
            <a:prstGeom prst="rect">
              <a:avLst/>
            </a:prstGeom>
          </p:spPr>
        </p:pic>
        <p:grpSp>
          <p:nvGrpSpPr>
            <p:cNvPr id="48" name="그룹 47"/>
            <p:cNvGrpSpPr/>
            <p:nvPr/>
          </p:nvGrpSpPr>
          <p:grpSpPr>
            <a:xfrm>
              <a:off x="0" y="2454915"/>
              <a:ext cx="9691598" cy="398013"/>
              <a:chOff x="0" y="2140022"/>
              <a:chExt cx="9691598" cy="398013"/>
            </a:xfrm>
          </p:grpSpPr>
          <p:pic>
            <p:nvPicPr>
              <p:cNvPr id="49" name="그림 48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345721" y="2140022"/>
                <a:ext cx="997684" cy="243133"/>
              </a:xfrm>
              <a:prstGeom prst="rect">
                <a:avLst/>
              </a:prstGeom>
            </p:spPr>
          </p:pic>
          <p:grpSp>
            <p:nvGrpSpPr>
              <p:cNvPr id="50" name="그룹 49"/>
              <p:cNvGrpSpPr/>
              <p:nvPr/>
            </p:nvGrpSpPr>
            <p:grpSpPr>
              <a:xfrm>
                <a:off x="0" y="2141237"/>
                <a:ext cx="9691598" cy="396798"/>
                <a:chOff x="0" y="1422395"/>
                <a:chExt cx="9691598" cy="396798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>
                  <a:off x="2985135" y="1433614"/>
                  <a:ext cx="649605" cy="22403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대여하기</a:t>
                  </a: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3537586" y="1422395"/>
                  <a:ext cx="1406270" cy="2245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대여 내역 조회</a:t>
                  </a: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4928235" y="1422395"/>
                  <a:ext cx="954405" cy="22458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이용 내역 조회</a:t>
                  </a: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5519928" y="1422395"/>
                  <a:ext cx="1406270" cy="2245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정보 조회</a:t>
                  </a:r>
                </a:p>
              </p:txBody>
            </p:sp>
            <p:cxnSp>
              <p:nvCxnSpPr>
                <p:cNvPr id="55" name="직선 연결선 54"/>
                <p:cNvCxnSpPr/>
                <p:nvPr/>
              </p:nvCxnSpPr>
              <p:spPr>
                <a:xfrm>
                  <a:off x="0" y="1819193"/>
                  <a:ext cx="9691598" cy="0"/>
                </a:xfrm>
                <a:prstGeom prst="line">
                  <a:avLst/>
                </a:prstGeom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Page 1">
            <a:extLst>
              <a:ext uri="{FF2B5EF4-FFF2-40B4-BE49-F238E27FC236}">
                <a16:creationId xmlns:a16="http://schemas.microsoft.com/office/drawing/2014/main" id="{E775DC42-ADC1-4F96-9B1D-775A8A1FE3BF}"/>
              </a:ext>
            </a:extLst>
          </p:cNvPr>
          <p:cNvSpPr/>
          <p:nvPr/>
        </p:nvSpPr>
        <p:spPr>
          <a:xfrm>
            <a:off x="37432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Page 1">
            <a:extLst>
              <a:ext uri="{FF2B5EF4-FFF2-40B4-BE49-F238E27FC236}">
                <a16:creationId xmlns:a16="http://schemas.microsoft.com/office/drawing/2014/main" id="{DBCCEF70-9E77-47CC-BFEE-A5C21D73D6CE}"/>
              </a:ext>
            </a:extLst>
          </p:cNvPr>
          <p:cNvSpPr/>
          <p:nvPr/>
        </p:nvSpPr>
        <p:spPr>
          <a:xfrm>
            <a:off x="2766798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Page 1">
            <a:extLst>
              <a:ext uri="{FF2B5EF4-FFF2-40B4-BE49-F238E27FC236}">
                <a16:creationId xmlns:a16="http://schemas.microsoft.com/office/drawing/2014/main" id="{0ACC8F62-A0A8-4CB7-817C-7D4A483F0280}"/>
              </a:ext>
            </a:extLst>
          </p:cNvPr>
          <p:cNvSpPr/>
          <p:nvPr/>
        </p:nvSpPr>
        <p:spPr>
          <a:xfrm>
            <a:off x="3618301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A3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Page 1">
            <a:extLst>
              <a:ext uri="{FF2B5EF4-FFF2-40B4-BE49-F238E27FC236}">
                <a16:creationId xmlns:a16="http://schemas.microsoft.com/office/drawing/2014/main" id="{437DFB65-FD96-4FA4-BB3A-32E289ABE008}"/>
              </a:ext>
            </a:extLst>
          </p:cNvPr>
          <p:cNvSpPr/>
          <p:nvPr/>
        </p:nvSpPr>
        <p:spPr>
          <a:xfrm>
            <a:off x="4725519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A4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Page 1">
            <a:extLst>
              <a:ext uri="{FF2B5EF4-FFF2-40B4-BE49-F238E27FC236}">
                <a16:creationId xmlns:a16="http://schemas.microsoft.com/office/drawing/2014/main" id="{FA972F12-0F90-4911-A0C7-706B4A20911E}"/>
              </a:ext>
            </a:extLst>
          </p:cNvPr>
          <p:cNvSpPr/>
          <p:nvPr/>
        </p:nvSpPr>
        <p:spPr>
          <a:xfrm>
            <a:off x="5773471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A5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age 1">
            <a:extLst>
              <a:ext uri="{FF2B5EF4-FFF2-40B4-BE49-F238E27FC236}">
                <a16:creationId xmlns:a16="http://schemas.microsoft.com/office/drawing/2014/main" id="{6077804D-EF3E-4291-AABC-D671C6BB8270}"/>
              </a:ext>
            </a:extLst>
          </p:cNvPr>
          <p:cNvSpPr/>
          <p:nvPr/>
        </p:nvSpPr>
        <p:spPr>
          <a:xfrm>
            <a:off x="7909083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A6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691598" cy="4688205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8184261" y="4149090"/>
            <a:ext cx="1507337" cy="5391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691598" y="692658"/>
            <a:ext cx="250040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무인 대여함 선택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후 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A7 : </a:t>
            </a:r>
            <a:r>
              <a:rPr lang="en-US" altLang="ko-KR" sz="10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D7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0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D8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표시된 날짜를 전 달에 해당하는 날짜로 변경한다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A8 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D7</a:t>
            </a:r>
            <a:r>
              <a:rPr lang="ko-KR" altLang="en-US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0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D8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표시된 날짜를 다음 달에 해당하는 날짜로 변경한다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A9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시작일을 선택 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A10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종료일을 선택한다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선택된 무인 대여함의 번호를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대여함의 크기를 보여준다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대여함의 설치 위치를 보여준다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선택한 무인 대여함의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대여 금액을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선택한 대여 시작일을 보여준다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선택된 대여 종료일을 보여준다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D7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해당하는 년 도와 달을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D8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해당하는 달의 날짜를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NanumMyeongjo"/>
                <a:ea typeface="NanumMyeongjo"/>
              </a:rPr>
              <a:t>상세 설명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0" y="764667"/>
            <a:ext cx="9691598" cy="432054"/>
            <a:chOff x="0" y="3645027"/>
            <a:chExt cx="9691598" cy="432054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21777" y="3645027"/>
              <a:ext cx="1143126" cy="304833"/>
            </a:xfrm>
            <a:prstGeom prst="rect">
              <a:avLst/>
            </a:prstGeom>
          </p:spPr>
        </p:pic>
        <p:grpSp>
          <p:nvGrpSpPr>
            <p:cNvPr id="40" name="그룹 39"/>
            <p:cNvGrpSpPr/>
            <p:nvPr/>
          </p:nvGrpSpPr>
          <p:grpSpPr>
            <a:xfrm>
              <a:off x="0" y="3679068"/>
              <a:ext cx="9691598" cy="398013"/>
              <a:chOff x="0" y="2140022"/>
              <a:chExt cx="9691598" cy="398013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345721" y="2140022"/>
                <a:ext cx="997684" cy="243133"/>
              </a:xfrm>
              <a:prstGeom prst="rect">
                <a:avLst/>
              </a:prstGeom>
            </p:spPr>
          </p:pic>
          <p:grpSp>
            <p:nvGrpSpPr>
              <p:cNvPr id="42" name="그룹 41"/>
              <p:cNvGrpSpPr/>
              <p:nvPr/>
            </p:nvGrpSpPr>
            <p:grpSpPr>
              <a:xfrm>
                <a:off x="0" y="2141237"/>
                <a:ext cx="9691598" cy="396798"/>
                <a:chOff x="0" y="1422395"/>
                <a:chExt cx="9691598" cy="396798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2985135" y="1433614"/>
                  <a:ext cx="649605" cy="22403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대여하기</a:t>
                  </a: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537586" y="1422395"/>
                  <a:ext cx="1406270" cy="2245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대여 내역 조회</a:t>
                  </a: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4928235" y="1422395"/>
                  <a:ext cx="954405" cy="22458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이용 내역 조회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5519928" y="1422395"/>
                  <a:ext cx="1406270" cy="2245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정보 조회</a:t>
                  </a:r>
                </a:p>
              </p:txBody>
            </p:sp>
            <p:cxnSp>
              <p:nvCxnSpPr>
                <p:cNvPr id="47" name="직선 연결선 46"/>
                <p:cNvCxnSpPr/>
                <p:nvPr/>
              </p:nvCxnSpPr>
              <p:spPr>
                <a:xfrm>
                  <a:off x="0" y="1819193"/>
                  <a:ext cx="9691598" cy="0"/>
                </a:xfrm>
                <a:prstGeom prst="line">
                  <a:avLst/>
                </a:prstGeom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8" name="TextBox 47"/>
          <p:cNvSpPr txBox="1"/>
          <p:nvPr/>
        </p:nvSpPr>
        <p:spPr>
          <a:xfrm>
            <a:off x="0" y="2108644"/>
            <a:ext cx="9691598" cy="62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500">
                <a:solidFill>
                  <a:schemeClr val="lt1"/>
                </a:solidFill>
                <a:latin typeface="DM Serif Display"/>
                <a:ea typeface="NanumMyeongjo"/>
                <a:cs typeface="함초롬바탕"/>
              </a:rPr>
              <a:t>1</a:t>
            </a:r>
            <a:r>
              <a:rPr lang="ko-KR" altLang="en-US" sz="3500">
                <a:solidFill>
                  <a:schemeClr val="lt1"/>
                </a:solidFill>
                <a:latin typeface="Bahnschrift Light"/>
                <a:ea typeface="NanumMyeongjo"/>
                <a:cs typeface="함초롬바탕"/>
              </a:rPr>
              <a:t>번 대여함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0" y="3356991"/>
            <a:ext cx="6202965" cy="350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0" name="직사각형 49"/>
          <p:cNvSpPr/>
          <p:nvPr/>
        </p:nvSpPr>
        <p:spPr>
          <a:xfrm>
            <a:off x="6202965" y="3356991"/>
            <a:ext cx="1981296" cy="792099"/>
          </a:xfrm>
          <a:prstGeom prst="rect">
            <a:avLst/>
          </a:prstGeom>
          <a:solidFill>
            <a:srgbClr val="2C3F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1" name="TextBox 50"/>
          <p:cNvSpPr txBox="1"/>
          <p:nvPr/>
        </p:nvSpPr>
        <p:spPr>
          <a:xfrm>
            <a:off x="6202965" y="3660862"/>
            <a:ext cx="1009174" cy="33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 b="1">
                <a:solidFill>
                  <a:schemeClr val="lt1"/>
                </a:solidFill>
              </a:rPr>
              <a:t> </a:t>
            </a:r>
            <a:r>
              <a:rPr lang="en-US" altLang="ko-KR" sz="1600" b="1">
                <a:solidFill>
                  <a:schemeClr val="lt1"/>
                </a:solidFill>
              </a:rPr>
              <a:t>6000</a:t>
            </a:r>
            <a:r>
              <a:rPr lang="ko-KR" altLang="en-US" sz="1600" b="1">
                <a:solidFill>
                  <a:schemeClr val="lt1"/>
                </a:solidFill>
              </a:rPr>
              <a:t>원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924103" y="3660862"/>
            <a:ext cx="684086" cy="33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>
                <a:solidFill>
                  <a:schemeClr val="lt1"/>
                </a:solidFill>
              </a:rPr>
              <a:t> </a:t>
            </a:r>
            <a:r>
              <a:rPr lang="ko-KR" altLang="en-US" sz="1000">
                <a:solidFill>
                  <a:schemeClr val="lt1"/>
                </a:solidFill>
              </a:rPr>
              <a:t>하루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239493" y="3429000"/>
            <a:ext cx="468059" cy="217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900">
                <a:solidFill>
                  <a:schemeClr val="lt1"/>
                </a:solidFill>
              </a:rPr>
              <a:t>금액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42602" y="3646170"/>
            <a:ext cx="113614" cy="14835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7200" y="3638277"/>
            <a:ext cx="141783" cy="141783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168984" y="3597346"/>
            <a:ext cx="362712" cy="22364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3*3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656217" y="3597346"/>
            <a:ext cx="937982" cy="2308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900" err="1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선문대</a:t>
            </a:r>
            <a:r>
              <a:rPr lang="ko-KR" altLang="en-US" sz="900" dirty="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 인문관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0" y="4149090"/>
            <a:ext cx="6202965" cy="48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600">
                <a:solidFill>
                  <a:srgbClr val="2C3F58"/>
                </a:solidFill>
                <a:latin typeface="DM Serif Display"/>
                <a:ea typeface="NanumMyeongjo"/>
                <a:cs typeface="함초롬바탕"/>
              </a:rPr>
              <a:t>	</a:t>
            </a:r>
            <a:r>
              <a:rPr lang="ko-KR" altLang="en-US" sz="2600">
                <a:solidFill>
                  <a:srgbClr val="2C3F58"/>
                </a:solidFill>
                <a:latin typeface="DM Serif Display"/>
                <a:ea typeface="NanumMyeongjo"/>
                <a:cs typeface="함초롬바탕"/>
              </a:rPr>
              <a:t>선문대 </a:t>
            </a:r>
            <a:r>
              <a:rPr lang="en-US" altLang="ko-KR" sz="2600">
                <a:solidFill>
                  <a:srgbClr val="2C3F58"/>
                </a:solidFill>
                <a:latin typeface="DM Serif Display"/>
                <a:ea typeface="NanumMyeongjo"/>
                <a:cs typeface="함초롬바탕"/>
              </a:rPr>
              <a:t>A-</a:t>
            </a:r>
            <a:r>
              <a:rPr lang="en-US" altLang="ko-KR">
                <a:solidFill>
                  <a:srgbClr val="2C3F58"/>
                </a:solidFill>
                <a:latin typeface="DM Serif Display"/>
                <a:ea typeface="NanumMyeongjo"/>
                <a:cs typeface="함초롬바탕"/>
              </a:rPr>
              <a:t>102</a:t>
            </a:r>
            <a:r>
              <a:rPr lang="en-US" altLang="ko-KR" sz="2600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 </a:t>
            </a:r>
            <a:r>
              <a:rPr lang="ko-KR" altLang="en-US" sz="2600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무인 대여함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0" y="5021009"/>
            <a:ext cx="6202965" cy="412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	</a:t>
            </a:r>
            <a:r>
              <a:rPr lang="ko-KR" altLang="en-US" b="1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이사할 때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0" y="4655820"/>
            <a:ext cx="6202965" cy="3651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900" b="0" i="0" strike="noStrike">
                <a:solidFill>
                  <a:srgbClr val="2C3F58">
                    <a:alpha val="100000"/>
                  </a:srgbClr>
                </a:solidFill>
                <a:latin typeface="Arial"/>
                <a:ea typeface="Roboto"/>
              </a:rPr>
              <a:t>	</a:t>
            </a:r>
            <a:r>
              <a:rPr sz="900" b="0" i="0" strike="noStrike">
                <a:solidFill>
                  <a:srgbClr val="2C3F58">
                    <a:alpha val="100000"/>
                  </a:srgbClr>
                </a:solidFill>
                <a:latin typeface="Arial"/>
                <a:ea typeface="Roboto"/>
              </a:rPr>
              <a:t>Another space에 나만의 공간을 마련하고 잠시 불필요한 짐을 보관하세요.</a:t>
            </a:r>
          </a:p>
          <a:p>
            <a:pPr algn="l">
              <a:defRPr/>
            </a:pPr>
            <a:r>
              <a:rPr lang="en-US" altLang="ko-KR" sz="900" b="0" i="0" strike="noStrike">
                <a:solidFill>
                  <a:srgbClr val="2C3F58">
                    <a:alpha val="100000"/>
                  </a:srgbClr>
                </a:solidFill>
                <a:latin typeface="Roboto"/>
                <a:ea typeface="Roboto"/>
              </a:rPr>
              <a:t>	</a:t>
            </a:r>
            <a:r>
              <a:rPr sz="900" b="0" i="0" strike="noStrike">
                <a:solidFill>
                  <a:srgbClr val="2C3F58">
                    <a:alpha val="100000"/>
                  </a:srgbClr>
                </a:solidFill>
                <a:latin typeface="Roboto"/>
                <a:ea typeface="Roboto"/>
              </a:rPr>
              <a:t>여러분의 삶에 변화가 찾아옵니다.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0" y="5433631"/>
            <a:ext cx="6202965" cy="3672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900" b="0" i="0" strike="noStrike">
                <a:solidFill>
                  <a:srgbClr val="2C3F58">
                    <a:alpha val="100000"/>
                  </a:srgbClr>
                </a:solidFill>
                <a:latin typeface="Arial"/>
                <a:ea typeface="Roboto"/>
              </a:rPr>
              <a:t>	</a:t>
            </a:r>
            <a:r>
              <a:rPr sz="900" b="0" i="0" strike="noStrike">
                <a:solidFill>
                  <a:srgbClr val="2C3F58">
                    <a:alpha val="100000"/>
                  </a:srgbClr>
                </a:solidFill>
                <a:latin typeface="Arial"/>
                <a:ea typeface="Roboto"/>
              </a:rPr>
              <a:t>입주 날짜가 안 맞아도 걱정하지 마세요. 가구부터 개인 용품까지 안전 보관을 도와 드립니다.</a:t>
            </a:r>
          </a:p>
          <a:p>
            <a:pPr algn="l">
              <a:defRPr/>
            </a:pPr>
            <a:r>
              <a:rPr lang="en-US" altLang="ko-KR" sz="900" b="0" i="0" strike="noStrike">
                <a:solidFill>
                  <a:srgbClr val="2C3F58">
                    <a:alpha val="100000"/>
                  </a:srgbClr>
                </a:solidFill>
                <a:latin typeface="Arial"/>
                <a:ea typeface="Roboto"/>
              </a:rPr>
              <a:t>	</a:t>
            </a:r>
            <a:r>
              <a:rPr sz="900" b="0" i="0" strike="noStrike">
                <a:solidFill>
                  <a:srgbClr val="2C3F58">
                    <a:alpha val="100000"/>
                  </a:srgbClr>
                </a:solidFill>
                <a:latin typeface="Arial"/>
                <a:ea typeface="Roboto"/>
              </a:rPr>
              <a:t>짐은 저희에게 맡겨두시고 다른 볼일 편안하게 보세요.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202965" y="4149090"/>
            <a:ext cx="1981296" cy="1078230"/>
          </a:xfrm>
          <a:prstGeom prst="rect">
            <a:avLst/>
          </a:prstGeom>
          <a:solidFill>
            <a:schemeClr val="lt1"/>
          </a:solidFill>
          <a:ln w="2540"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403060" y="4858548"/>
            <a:ext cx="1609267" cy="24894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403059" y="4418647"/>
            <a:ext cx="1609267" cy="30229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312938" y="4223575"/>
            <a:ext cx="451764" cy="195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Dates</a:t>
            </a:r>
          </a:p>
        </p:txBody>
      </p:sp>
      <p:graphicFrame>
        <p:nvGraphicFramePr>
          <p:cNvPr id="72" name="표 71"/>
          <p:cNvGraphicFramePr>
            <a:graphicFrameLocks noGrp="1"/>
          </p:cNvGraphicFramePr>
          <p:nvPr/>
        </p:nvGraphicFramePr>
        <p:xfrm>
          <a:off x="6202965" y="4720941"/>
          <a:ext cx="1981292" cy="1624556"/>
        </p:xfrm>
        <a:graphic>
          <a:graphicData uri="http://schemas.openxmlformats.org/drawingml/2006/table">
            <a:tbl>
              <a:tblPr firstRow="1" bandRow="1">
                <a:effectLst>
                  <a:outerShdw blurRad="76200" dist="76200" dir="8100000" algn="ctr" rotWithShape="0">
                    <a:srgbClr val="000000">
                      <a:alpha val="14000"/>
                    </a:srgbClr>
                  </a:outerShdw>
                </a:effectLst>
                <a:tableStyleId>{01A66EDD-3DAB-4C5B-A090-DC80EC1FD486}</a:tableStyleId>
              </a:tblPr>
              <a:tblGrid>
                <a:gridCol w="287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3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2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2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23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23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7918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>
                        <a:effectLst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800">
                          <a:solidFill>
                            <a:srgbClr val="2C3F58"/>
                          </a:solidFill>
                          <a:effectLst/>
                          <a:latin typeface="맑은 고딕"/>
                          <a:ea typeface="맑은 고딕"/>
                        </a:rPr>
                        <a:t>1</a:t>
                      </a:r>
                      <a:r>
                        <a:rPr lang="ko-KR" altLang="en-US" sz="800">
                          <a:solidFill>
                            <a:srgbClr val="2C3F58"/>
                          </a:solidFill>
                          <a:effectLst/>
                          <a:latin typeface="맑은 고딕"/>
                          <a:ea typeface="맑은 고딕"/>
                        </a:rPr>
                        <a:t>월 </a:t>
                      </a:r>
                      <a:r>
                        <a:rPr lang="en-US" altLang="ko-KR" sz="800">
                          <a:solidFill>
                            <a:srgbClr val="2C3F58"/>
                          </a:solidFill>
                          <a:effectLst/>
                          <a:latin typeface="맑은 고딕"/>
                          <a:ea typeface="맑은 고딕"/>
                        </a:rPr>
                        <a:t>2021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>
                    <a:lnL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800">
                        <a:effectLst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1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>
                          <a:solidFill>
                            <a:srgbClr val="808080"/>
                          </a:solidFill>
                          <a:effectLst/>
                        </a:rPr>
                        <a:t>일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>
                          <a:solidFill>
                            <a:srgbClr val="808080"/>
                          </a:solidFill>
                          <a:effectLst/>
                        </a:rPr>
                        <a:t>월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>
                          <a:solidFill>
                            <a:srgbClr val="808080"/>
                          </a:solidFill>
                          <a:effectLst/>
                        </a:rPr>
                        <a:t>화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>
                          <a:solidFill>
                            <a:srgbClr val="808080"/>
                          </a:solidFill>
                          <a:effectLst/>
                        </a:rPr>
                        <a:t>수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>
                          <a:solidFill>
                            <a:srgbClr val="808080"/>
                          </a:solidFill>
                          <a:effectLst/>
                        </a:rPr>
                        <a:t>목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>
                          <a:solidFill>
                            <a:srgbClr val="808080"/>
                          </a:solidFill>
                          <a:effectLst/>
                        </a:rPr>
                        <a:t>금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800">
                          <a:solidFill>
                            <a:srgbClr val="808080"/>
                          </a:solidFill>
                          <a:effectLst/>
                        </a:rPr>
                        <a:t>토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E0E0E0"/>
                          </a:solidFill>
                          <a:effectLst/>
                        </a:rPr>
                        <a:t>27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E0E0E0"/>
                          </a:solidFill>
                          <a:effectLst/>
                        </a:rPr>
                        <a:t>28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E0E0E0"/>
                          </a:solidFill>
                          <a:effectLst/>
                        </a:rPr>
                        <a:t>29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E0E0E0"/>
                          </a:solidFill>
                          <a:effectLst/>
                        </a:rPr>
                        <a:t>30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E0E0E0"/>
                          </a:solidFill>
                          <a:effectLst/>
                        </a:rPr>
                        <a:t>31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9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10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11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12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EA61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13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4E5B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14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EA61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15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16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99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17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18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19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20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21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22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23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99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24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25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26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27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28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29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30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21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2C3F58"/>
                          </a:solidFill>
                          <a:effectLst/>
                        </a:rPr>
                        <a:t>31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E0E0E0"/>
                          </a:solidFill>
                          <a:effectLst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E0E0E0"/>
                          </a:solidFill>
                          <a:effectLst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E0E0E0"/>
                          </a:solidFill>
                          <a:effectLst/>
                        </a:rPr>
                        <a:t>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E0E0E0"/>
                          </a:solidFill>
                          <a:effectLst/>
                        </a:rPr>
                        <a:t>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rgbClr val="E0E0E0"/>
                          </a:solidFill>
                          <a:effectLst/>
                        </a:rPr>
                        <a:t>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>
                          <a:solidFill>
                            <a:srgbClr val="E0E0E0"/>
                          </a:solidFill>
                          <a:effectLst/>
                        </a:rPr>
                        <a:t>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965752" y="4763264"/>
            <a:ext cx="180359" cy="180359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240018" y="4764348"/>
            <a:ext cx="180359" cy="180359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6632658" y="4437451"/>
            <a:ext cx="560956" cy="263708"/>
          </a:xfrm>
          <a:prstGeom prst="rect">
            <a:avLst/>
          </a:prstGeom>
          <a:solidFill>
            <a:schemeClr val="lt1"/>
          </a:solidFill>
        </p:spPr>
        <p:txBody>
          <a:bodyPr wrap="square" lIns="0" tIns="72009" rIns="0" bIns="72009" anchor="t" anchorCtr="0">
            <a:spAutoFit/>
          </a:bodyPr>
          <a:lstStyle/>
          <a:p>
            <a:pPr>
              <a:defRPr/>
            </a:pPr>
            <a:r>
              <a:rPr lang="en-US" altLang="ko-KR" sz="800">
                <a:solidFill>
                  <a:srgbClr val="2C3F58"/>
                </a:solidFill>
              </a:rPr>
              <a:t>2021-01-12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433371" y="4437451"/>
            <a:ext cx="560956" cy="267137"/>
          </a:xfrm>
          <a:prstGeom prst="rect">
            <a:avLst/>
          </a:prstGeom>
          <a:solidFill>
            <a:schemeClr val="lt1"/>
          </a:solidFill>
        </p:spPr>
        <p:txBody>
          <a:bodyPr wrap="square" lIns="0" tIns="72009" rIns="0" bIns="72009" anchor="t" anchorCtr="0">
            <a:spAutoFit/>
          </a:bodyPr>
          <a:lstStyle/>
          <a:p>
            <a:pPr>
              <a:defRPr/>
            </a:pPr>
            <a:r>
              <a:rPr lang="en-US" altLang="ko-KR" sz="800">
                <a:solidFill>
                  <a:srgbClr val="2C3F58"/>
                </a:solidFill>
              </a:rPr>
              <a:t>2021-01-14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NanumMyeongjo"/>
                <a:ea typeface="NanumMyeongjo"/>
              </a:rPr>
              <a:t>	회원 </a:t>
            </a:r>
            <a:r>
              <a:rPr lang="en-US" altLang="ko-KR" sz="1900">
                <a:latin typeface="NanumMyeongjo"/>
                <a:ea typeface="NanumMyeongjo"/>
              </a:rPr>
              <a:t>-</a:t>
            </a:r>
            <a:r>
              <a:rPr lang="ko-KR" altLang="en-US" sz="1900">
                <a:latin typeface="NanumMyeongjo"/>
                <a:ea typeface="NanumMyeongjo"/>
              </a:rPr>
              <a:t> 대여 기간 선택 화면</a:t>
            </a:r>
            <a:r>
              <a:rPr lang="en-US" altLang="ko-KR" sz="1900">
                <a:latin typeface="NanumMyeongjo"/>
                <a:ea typeface="NanumMyeongjo"/>
              </a:rPr>
              <a:t> - I</a:t>
            </a:r>
          </a:p>
        </p:txBody>
      </p:sp>
      <p:sp>
        <p:nvSpPr>
          <p:cNvPr id="35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9" name="Page 1">
            <a:extLst>
              <a:ext uri="{FF2B5EF4-FFF2-40B4-BE49-F238E27FC236}">
                <a16:creationId xmlns:a16="http://schemas.microsoft.com/office/drawing/2014/main" id="{AD8B4840-6707-43A0-AC9C-215721E8A105}"/>
              </a:ext>
            </a:extLst>
          </p:cNvPr>
          <p:cNvSpPr/>
          <p:nvPr/>
        </p:nvSpPr>
        <p:spPr>
          <a:xfrm>
            <a:off x="37432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" name="Page 1">
            <a:extLst>
              <a:ext uri="{FF2B5EF4-FFF2-40B4-BE49-F238E27FC236}">
                <a16:creationId xmlns:a16="http://schemas.microsoft.com/office/drawing/2014/main" id="{81602D81-88D6-4DE3-B610-53E05619E069}"/>
              </a:ext>
            </a:extLst>
          </p:cNvPr>
          <p:cNvSpPr/>
          <p:nvPr/>
        </p:nvSpPr>
        <p:spPr>
          <a:xfrm>
            <a:off x="2766798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3" name="Page 1">
            <a:extLst>
              <a:ext uri="{FF2B5EF4-FFF2-40B4-BE49-F238E27FC236}">
                <a16:creationId xmlns:a16="http://schemas.microsoft.com/office/drawing/2014/main" id="{D255568F-212F-4D23-B89E-DBF58E26120D}"/>
              </a:ext>
            </a:extLst>
          </p:cNvPr>
          <p:cNvSpPr/>
          <p:nvPr/>
        </p:nvSpPr>
        <p:spPr>
          <a:xfrm>
            <a:off x="3618301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A3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5" name="Page 1">
            <a:extLst>
              <a:ext uri="{FF2B5EF4-FFF2-40B4-BE49-F238E27FC236}">
                <a16:creationId xmlns:a16="http://schemas.microsoft.com/office/drawing/2014/main" id="{9CD6E674-8C82-4F79-947B-F26712A3880F}"/>
              </a:ext>
            </a:extLst>
          </p:cNvPr>
          <p:cNvSpPr/>
          <p:nvPr/>
        </p:nvSpPr>
        <p:spPr>
          <a:xfrm>
            <a:off x="4725519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A4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age 1">
            <a:extLst>
              <a:ext uri="{FF2B5EF4-FFF2-40B4-BE49-F238E27FC236}">
                <a16:creationId xmlns:a16="http://schemas.microsoft.com/office/drawing/2014/main" id="{56A1D881-2C32-4A00-AD47-287136616797}"/>
              </a:ext>
            </a:extLst>
          </p:cNvPr>
          <p:cNvSpPr/>
          <p:nvPr/>
        </p:nvSpPr>
        <p:spPr>
          <a:xfrm>
            <a:off x="5773471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A5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Page 1">
            <a:extLst>
              <a:ext uri="{FF2B5EF4-FFF2-40B4-BE49-F238E27FC236}">
                <a16:creationId xmlns:a16="http://schemas.microsoft.com/office/drawing/2014/main" id="{995B2C06-02B3-4078-A32C-B1B60C633C38}"/>
              </a:ext>
            </a:extLst>
          </p:cNvPr>
          <p:cNvSpPr/>
          <p:nvPr/>
        </p:nvSpPr>
        <p:spPr>
          <a:xfrm>
            <a:off x="7905677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A6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4" name="Page 1">
            <a:extLst>
              <a:ext uri="{FF2B5EF4-FFF2-40B4-BE49-F238E27FC236}">
                <a16:creationId xmlns:a16="http://schemas.microsoft.com/office/drawing/2014/main" id="{0E982F56-D386-4015-8058-4DFC93D6FF41}"/>
              </a:ext>
            </a:extLst>
          </p:cNvPr>
          <p:cNvSpPr/>
          <p:nvPr/>
        </p:nvSpPr>
        <p:spPr>
          <a:xfrm>
            <a:off x="5984628" y="4752104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A7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5" name="Page 1">
            <a:extLst>
              <a:ext uri="{FF2B5EF4-FFF2-40B4-BE49-F238E27FC236}">
                <a16:creationId xmlns:a16="http://schemas.microsoft.com/office/drawing/2014/main" id="{4422A64F-8AAE-4EC6-8D36-D48A28CA7F66}"/>
              </a:ext>
            </a:extLst>
          </p:cNvPr>
          <p:cNvSpPr/>
          <p:nvPr/>
        </p:nvSpPr>
        <p:spPr>
          <a:xfrm>
            <a:off x="5978658" y="533051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D8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6" name="Page 1">
            <a:extLst>
              <a:ext uri="{FF2B5EF4-FFF2-40B4-BE49-F238E27FC236}">
                <a16:creationId xmlns:a16="http://schemas.microsoft.com/office/drawing/2014/main" id="{DACA68A6-23A6-4C3A-BCE4-6AB30D07430C}"/>
              </a:ext>
            </a:extLst>
          </p:cNvPr>
          <p:cNvSpPr/>
          <p:nvPr/>
        </p:nvSpPr>
        <p:spPr>
          <a:xfrm>
            <a:off x="6382882" y="444625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D5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7" name="Page 1">
            <a:extLst>
              <a:ext uri="{FF2B5EF4-FFF2-40B4-BE49-F238E27FC236}">
                <a16:creationId xmlns:a16="http://schemas.microsoft.com/office/drawing/2014/main" id="{A11DE28C-F328-43ED-B61B-B8CE6525847F}"/>
              </a:ext>
            </a:extLst>
          </p:cNvPr>
          <p:cNvSpPr/>
          <p:nvPr/>
        </p:nvSpPr>
        <p:spPr>
          <a:xfrm>
            <a:off x="6764702" y="532718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latin typeface="Calibri"/>
              </a:rPr>
              <a:t>A9</a:t>
            </a:r>
          </a:p>
        </p:txBody>
      </p:sp>
      <p:sp>
        <p:nvSpPr>
          <p:cNvPr id="88" name="Page 1">
            <a:extLst>
              <a:ext uri="{FF2B5EF4-FFF2-40B4-BE49-F238E27FC236}">
                <a16:creationId xmlns:a16="http://schemas.microsoft.com/office/drawing/2014/main" id="{C1CFD75D-7A61-42A0-BEFD-AD8DF6A01741}"/>
              </a:ext>
            </a:extLst>
          </p:cNvPr>
          <p:cNvSpPr/>
          <p:nvPr/>
        </p:nvSpPr>
        <p:spPr>
          <a:xfrm>
            <a:off x="3525571" y="234885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9" name="Page 1">
            <a:extLst>
              <a:ext uri="{FF2B5EF4-FFF2-40B4-BE49-F238E27FC236}">
                <a16:creationId xmlns:a16="http://schemas.microsoft.com/office/drawing/2014/main" id="{0065E65E-006A-464A-96C4-59230409EC32}"/>
              </a:ext>
            </a:extLst>
          </p:cNvPr>
          <p:cNvSpPr/>
          <p:nvPr/>
        </p:nvSpPr>
        <p:spPr>
          <a:xfrm>
            <a:off x="760603" y="359734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0" name="Page 1">
            <a:extLst>
              <a:ext uri="{FF2B5EF4-FFF2-40B4-BE49-F238E27FC236}">
                <a16:creationId xmlns:a16="http://schemas.microsoft.com/office/drawing/2014/main" id="{494917DB-DBE6-456E-9FA7-E3F1181ADD96}"/>
              </a:ext>
            </a:extLst>
          </p:cNvPr>
          <p:cNvSpPr/>
          <p:nvPr/>
        </p:nvSpPr>
        <p:spPr>
          <a:xfrm>
            <a:off x="2299935" y="360810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D3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1" name="Page 1">
            <a:extLst>
              <a:ext uri="{FF2B5EF4-FFF2-40B4-BE49-F238E27FC236}">
                <a16:creationId xmlns:a16="http://schemas.microsoft.com/office/drawing/2014/main" id="{213B4051-D02C-4550-BE3A-55CC8BBBAF88}"/>
              </a:ext>
            </a:extLst>
          </p:cNvPr>
          <p:cNvSpPr/>
          <p:nvPr/>
        </p:nvSpPr>
        <p:spPr>
          <a:xfrm>
            <a:off x="6094601" y="371117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D4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3" name="Page 1">
            <a:extLst>
              <a:ext uri="{FF2B5EF4-FFF2-40B4-BE49-F238E27FC236}">
                <a16:creationId xmlns:a16="http://schemas.microsoft.com/office/drawing/2014/main" id="{C1CD4EF8-F186-451A-8329-0A5146117980}"/>
              </a:ext>
            </a:extLst>
          </p:cNvPr>
          <p:cNvSpPr/>
          <p:nvPr/>
        </p:nvSpPr>
        <p:spPr>
          <a:xfrm>
            <a:off x="7747415" y="4752104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A8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4" name="Page 1">
            <a:extLst>
              <a:ext uri="{FF2B5EF4-FFF2-40B4-BE49-F238E27FC236}">
                <a16:creationId xmlns:a16="http://schemas.microsoft.com/office/drawing/2014/main" id="{E03CB143-EFF6-457E-93BC-568568F9BE5F}"/>
              </a:ext>
            </a:extLst>
          </p:cNvPr>
          <p:cNvSpPr/>
          <p:nvPr/>
        </p:nvSpPr>
        <p:spPr>
          <a:xfrm>
            <a:off x="7378935" y="5327187"/>
            <a:ext cx="240171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latin typeface="Calibri"/>
              </a:rPr>
              <a:t>A10</a:t>
            </a:r>
          </a:p>
        </p:txBody>
      </p:sp>
      <p:sp>
        <p:nvSpPr>
          <p:cNvPr id="95" name="Page 1">
            <a:extLst>
              <a:ext uri="{FF2B5EF4-FFF2-40B4-BE49-F238E27FC236}">
                <a16:creationId xmlns:a16="http://schemas.microsoft.com/office/drawing/2014/main" id="{2339F37E-CB35-4D4D-B1E9-04C041D09D51}"/>
              </a:ext>
            </a:extLst>
          </p:cNvPr>
          <p:cNvSpPr/>
          <p:nvPr/>
        </p:nvSpPr>
        <p:spPr>
          <a:xfrm>
            <a:off x="7188879" y="444625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D6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6" name="Page 1">
            <a:extLst>
              <a:ext uri="{FF2B5EF4-FFF2-40B4-BE49-F238E27FC236}">
                <a16:creationId xmlns:a16="http://schemas.microsoft.com/office/drawing/2014/main" id="{039F819C-A2AE-4076-840C-B48B4CD4ACDE}"/>
              </a:ext>
            </a:extLst>
          </p:cNvPr>
          <p:cNvSpPr/>
          <p:nvPr/>
        </p:nvSpPr>
        <p:spPr>
          <a:xfrm>
            <a:off x="6704367" y="4752104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latin typeface="Calibri"/>
              </a:rPr>
              <a:t>D</a:t>
            </a: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7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691598" cy="4688205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8184261" y="4149090"/>
            <a:ext cx="1507337" cy="53911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691598" y="692658"/>
            <a:ext cx="251564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무인 대여함 선택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후 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A7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확인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~/payment/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confirmationform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선택된 무인 대여함의 번호를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대여함의 크기를 보여준다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대여함의 설치 위치를 보여준다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선택한 무인 대여함의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대여 금액을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선택한 대여 시작일을 보여준다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선택된 대여 종료일을 보여준다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NanumMyeongjo"/>
                <a:ea typeface="NanumMyeongjo"/>
              </a:rPr>
              <a:t>상세 설명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0" y="764667"/>
            <a:ext cx="9691598" cy="432054"/>
            <a:chOff x="0" y="3645027"/>
            <a:chExt cx="9691598" cy="432054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121777" y="3645027"/>
              <a:ext cx="1143126" cy="304833"/>
            </a:xfrm>
            <a:prstGeom prst="rect">
              <a:avLst/>
            </a:prstGeom>
          </p:spPr>
        </p:pic>
        <p:grpSp>
          <p:nvGrpSpPr>
            <p:cNvPr id="40" name="그룹 39"/>
            <p:cNvGrpSpPr/>
            <p:nvPr/>
          </p:nvGrpSpPr>
          <p:grpSpPr>
            <a:xfrm>
              <a:off x="0" y="3679068"/>
              <a:ext cx="9691598" cy="398013"/>
              <a:chOff x="0" y="2140022"/>
              <a:chExt cx="9691598" cy="398013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345721" y="2140022"/>
                <a:ext cx="997684" cy="243133"/>
              </a:xfrm>
              <a:prstGeom prst="rect">
                <a:avLst/>
              </a:prstGeom>
            </p:spPr>
          </p:pic>
          <p:grpSp>
            <p:nvGrpSpPr>
              <p:cNvPr id="42" name="그룹 41"/>
              <p:cNvGrpSpPr/>
              <p:nvPr/>
            </p:nvGrpSpPr>
            <p:grpSpPr>
              <a:xfrm>
                <a:off x="0" y="2141237"/>
                <a:ext cx="9691598" cy="396798"/>
                <a:chOff x="0" y="1422395"/>
                <a:chExt cx="9691598" cy="396798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2985135" y="1433614"/>
                  <a:ext cx="649605" cy="22403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대여하기</a:t>
                  </a: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3537586" y="1422395"/>
                  <a:ext cx="1406270" cy="2245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대여 내역 조회</a:t>
                  </a: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4928235" y="1422395"/>
                  <a:ext cx="954405" cy="22458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이용 내역 조회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5519928" y="1422395"/>
                  <a:ext cx="1406270" cy="2245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정보 조회</a:t>
                  </a:r>
                </a:p>
              </p:txBody>
            </p:sp>
            <p:cxnSp>
              <p:nvCxnSpPr>
                <p:cNvPr id="47" name="직선 연결선 46"/>
                <p:cNvCxnSpPr/>
                <p:nvPr/>
              </p:nvCxnSpPr>
              <p:spPr>
                <a:xfrm>
                  <a:off x="0" y="1819193"/>
                  <a:ext cx="9691598" cy="0"/>
                </a:xfrm>
                <a:prstGeom prst="line">
                  <a:avLst/>
                </a:prstGeom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8" name="TextBox 47"/>
          <p:cNvSpPr txBox="1"/>
          <p:nvPr/>
        </p:nvSpPr>
        <p:spPr>
          <a:xfrm>
            <a:off x="0" y="2108644"/>
            <a:ext cx="9691598" cy="62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500">
                <a:solidFill>
                  <a:schemeClr val="lt1"/>
                </a:solidFill>
                <a:latin typeface="DM Serif Display"/>
                <a:ea typeface="NanumMyeongjo"/>
                <a:cs typeface="함초롬바탕"/>
              </a:rPr>
              <a:t>1</a:t>
            </a:r>
            <a:r>
              <a:rPr lang="ko-KR" altLang="en-US" sz="3500">
                <a:solidFill>
                  <a:schemeClr val="lt1"/>
                </a:solidFill>
                <a:latin typeface="Bahnschrift Light"/>
                <a:ea typeface="NanumMyeongjo"/>
                <a:cs typeface="함초롬바탕"/>
              </a:rPr>
              <a:t>번 대여함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0" y="3356991"/>
            <a:ext cx="6202965" cy="35010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0" name="직사각형 49"/>
          <p:cNvSpPr/>
          <p:nvPr/>
        </p:nvSpPr>
        <p:spPr>
          <a:xfrm>
            <a:off x="6202965" y="3356991"/>
            <a:ext cx="1981296" cy="792099"/>
          </a:xfrm>
          <a:prstGeom prst="rect">
            <a:avLst/>
          </a:prstGeom>
          <a:solidFill>
            <a:srgbClr val="2C3F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1" name="TextBox 50"/>
          <p:cNvSpPr txBox="1"/>
          <p:nvPr/>
        </p:nvSpPr>
        <p:spPr>
          <a:xfrm>
            <a:off x="6202965" y="3660862"/>
            <a:ext cx="1009174" cy="33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 b="1" dirty="0">
                <a:solidFill>
                  <a:schemeClr val="lt1"/>
                </a:solidFill>
              </a:rPr>
              <a:t> </a:t>
            </a:r>
            <a:r>
              <a:rPr lang="en-US" altLang="ko-KR" sz="1600" b="1" dirty="0">
                <a:solidFill>
                  <a:schemeClr val="lt1"/>
                </a:solidFill>
              </a:rPr>
              <a:t>6000</a:t>
            </a:r>
            <a:r>
              <a:rPr lang="ko-KR" altLang="en-US" sz="1600" b="1" dirty="0">
                <a:solidFill>
                  <a:schemeClr val="lt1"/>
                </a:solidFill>
              </a:rPr>
              <a:t>원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924103" y="3660862"/>
            <a:ext cx="684086" cy="337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b="1">
                <a:solidFill>
                  <a:schemeClr val="lt1"/>
                </a:solidFill>
              </a:rPr>
              <a:t> </a:t>
            </a:r>
            <a:r>
              <a:rPr lang="ko-KR" altLang="en-US" sz="1000">
                <a:solidFill>
                  <a:schemeClr val="lt1"/>
                </a:solidFill>
              </a:rPr>
              <a:t>하루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239493" y="3429000"/>
            <a:ext cx="468059" cy="217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900">
                <a:solidFill>
                  <a:schemeClr val="lt1"/>
                </a:solidFill>
              </a:rPr>
              <a:t>금액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42602" y="3646170"/>
            <a:ext cx="113614" cy="14835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27200" y="3638277"/>
            <a:ext cx="141783" cy="141783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168984" y="3597346"/>
            <a:ext cx="362712" cy="22364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3*3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0" y="4149090"/>
            <a:ext cx="6202965" cy="487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600">
                <a:solidFill>
                  <a:srgbClr val="2C3F58"/>
                </a:solidFill>
                <a:latin typeface="DM Serif Display"/>
                <a:ea typeface="NanumMyeongjo"/>
                <a:cs typeface="함초롬바탕"/>
              </a:rPr>
              <a:t>	</a:t>
            </a:r>
            <a:r>
              <a:rPr lang="ko-KR" altLang="en-US" sz="2600">
                <a:solidFill>
                  <a:srgbClr val="2C3F58"/>
                </a:solidFill>
                <a:latin typeface="DM Serif Display"/>
                <a:ea typeface="NanumMyeongjo"/>
                <a:cs typeface="함초롬바탕"/>
              </a:rPr>
              <a:t>선문대 </a:t>
            </a:r>
            <a:r>
              <a:rPr lang="en-US" altLang="ko-KR" sz="2600">
                <a:solidFill>
                  <a:srgbClr val="2C3F58"/>
                </a:solidFill>
                <a:latin typeface="DM Serif Display"/>
                <a:ea typeface="NanumMyeongjo"/>
                <a:cs typeface="함초롬바탕"/>
              </a:rPr>
              <a:t>A-</a:t>
            </a:r>
            <a:r>
              <a:rPr lang="en-US" altLang="ko-KR">
                <a:solidFill>
                  <a:srgbClr val="2C3F58"/>
                </a:solidFill>
                <a:latin typeface="DM Serif Display"/>
                <a:ea typeface="NanumMyeongjo"/>
                <a:cs typeface="함초롬바탕"/>
              </a:rPr>
              <a:t>102</a:t>
            </a:r>
            <a:r>
              <a:rPr lang="en-US" altLang="ko-KR" sz="2600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 </a:t>
            </a:r>
            <a:r>
              <a:rPr lang="ko-KR" altLang="en-US" sz="2600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무인 대여함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0" y="5021009"/>
            <a:ext cx="6202965" cy="412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100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	</a:t>
            </a:r>
            <a:r>
              <a:rPr lang="ko-KR" altLang="en-US" b="1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이사할 때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0" y="4655820"/>
            <a:ext cx="6202965" cy="3651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900" b="0" i="0" strike="noStrike">
                <a:solidFill>
                  <a:srgbClr val="2C3F58">
                    <a:alpha val="100000"/>
                  </a:srgbClr>
                </a:solidFill>
                <a:latin typeface="Arial"/>
                <a:ea typeface="Roboto"/>
              </a:rPr>
              <a:t>	</a:t>
            </a:r>
            <a:r>
              <a:rPr sz="900" b="0" i="0" strike="noStrike">
                <a:solidFill>
                  <a:srgbClr val="2C3F58">
                    <a:alpha val="100000"/>
                  </a:srgbClr>
                </a:solidFill>
                <a:latin typeface="Arial"/>
                <a:ea typeface="Roboto"/>
              </a:rPr>
              <a:t>Another space에 나만의 공간을 마련하고 잠시 불필요한 짐을 보관하세요.</a:t>
            </a:r>
          </a:p>
          <a:p>
            <a:pPr algn="l">
              <a:defRPr/>
            </a:pPr>
            <a:r>
              <a:rPr lang="en-US" altLang="ko-KR" sz="900" b="0" i="0" strike="noStrike">
                <a:solidFill>
                  <a:srgbClr val="2C3F58">
                    <a:alpha val="100000"/>
                  </a:srgbClr>
                </a:solidFill>
                <a:latin typeface="Roboto"/>
                <a:ea typeface="Roboto"/>
              </a:rPr>
              <a:t>	</a:t>
            </a:r>
            <a:r>
              <a:rPr sz="900" b="0" i="0" strike="noStrike">
                <a:solidFill>
                  <a:srgbClr val="2C3F58">
                    <a:alpha val="100000"/>
                  </a:srgbClr>
                </a:solidFill>
                <a:latin typeface="Roboto"/>
                <a:ea typeface="Roboto"/>
              </a:rPr>
              <a:t>여러분의 삶에 변화가 찾아옵니다.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0" y="5433631"/>
            <a:ext cx="6202965" cy="36728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900" b="0" i="0" strike="noStrike">
                <a:solidFill>
                  <a:srgbClr val="2C3F58">
                    <a:alpha val="100000"/>
                  </a:srgbClr>
                </a:solidFill>
                <a:latin typeface="Arial"/>
                <a:ea typeface="Roboto"/>
              </a:rPr>
              <a:t>	</a:t>
            </a:r>
            <a:r>
              <a:rPr sz="900" b="0" i="0" strike="noStrike">
                <a:solidFill>
                  <a:srgbClr val="2C3F58">
                    <a:alpha val="100000"/>
                  </a:srgbClr>
                </a:solidFill>
                <a:latin typeface="Arial"/>
                <a:ea typeface="Roboto"/>
              </a:rPr>
              <a:t>입주 날짜가 안 맞아도 걱정하지 마세요. 가구부터 개인 용품까지 안전 보관을 도와 드립니다.</a:t>
            </a:r>
          </a:p>
          <a:p>
            <a:pPr algn="l">
              <a:defRPr/>
            </a:pPr>
            <a:r>
              <a:rPr lang="en-US" altLang="ko-KR" sz="900" b="0" i="0" strike="noStrike">
                <a:solidFill>
                  <a:srgbClr val="2C3F58">
                    <a:alpha val="100000"/>
                  </a:srgbClr>
                </a:solidFill>
                <a:latin typeface="Arial"/>
                <a:ea typeface="Roboto"/>
              </a:rPr>
              <a:t>	</a:t>
            </a:r>
            <a:r>
              <a:rPr sz="900" b="0" i="0" strike="noStrike">
                <a:solidFill>
                  <a:srgbClr val="2C3F58">
                    <a:alpha val="100000"/>
                  </a:srgbClr>
                </a:solidFill>
                <a:latin typeface="Arial"/>
                <a:ea typeface="Roboto"/>
              </a:rPr>
              <a:t>짐은 저희에게 맡겨두시고 다른 볼일 편안하게 보세요.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202965" y="4149090"/>
            <a:ext cx="1981296" cy="1078230"/>
          </a:xfrm>
          <a:prstGeom prst="rect">
            <a:avLst/>
          </a:prstGeom>
          <a:solidFill>
            <a:schemeClr val="lt1"/>
          </a:solidFill>
          <a:ln w="2540"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403060" y="4858548"/>
            <a:ext cx="1609267" cy="248947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403059" y="4418647"/>
            <a:ext cx="1609267" cy="30229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312938" y="4223575"/>
            <a:ext cx="451764" cy="195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Dates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632658" y="4437451"/>
            <a:ext cx="560956" cy="263708"/>
          </a:xfrm>
          <a:prstGeom prst="rect">
            <a:avLst/>
          </a:prstGeom>
          <a:solidFill>
            <a:schemeClr val="lt1"/>
          </a:solidFill>
        </p:spPr>
        <p:txBody>
          <a:bodyPr wrap="square" lIns="0" tIns="72009" rIns="0" bIns="72009" anchor="t" anchorCtr="0">
            <a:spAutoFit/>
          </a:bodyPr>
          <a:lstStyle/>
          <a:p>
            <a:pPr>
              <a:defRPr/>
            </a:pPr>
            <a:r>
              <a:rPr lang="en-US" altLang="ko-KR" sz="800">
                <a:solidFill>
                  <a:srgbClr val="2C3F58"/>
                </a:solidFill>
              </a:rPr>
              <a:t>2021-01-12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433371" y="4437451"/>
            <a:ext cx="560956" cy="267137"/>
          </a:xfrm>
          <a:prstGeom prst="rect">
            <a:avLst/>
          </a:prstGeom>
          <a:solidFill>
            <a:schemeClr val="lt1"/>
          </a:solidFill>
        </p:spPr>
        <p:txBody>
          <a:bodyPr wrap="square" lIns="0" tIns="72009" rIns="0" bIns="72009" anchor="t" anchorCtr="0">
            <a:spAutoFit/>
          </a:bodyPr>
          <a:lstStyle/>
          <a:p>
            <a:pPr>
              <a:defRPr/>
            </a:pPr>
            <a:r>
              <a:rPr lang="en-US" altLang="ko-KR" sz="800">
                <a:solidFill>
                  <a:srgbClr val="2C3F58"/>
                </a:solidFill>
              </a:rPr>
              <a:t>2021-01-14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NanumMyeongjo"/>
                <a:ea typeface="NanumMyeongjo"/>
              </a:rPr>
              <a:t>	회원 </a:t>
            </a:r>
            <a:r>
              <a:rPr lang="en-US" altLang="ko-KR" sz="1900">
                <a:latin typeface="NanumMyeongjo"/>
                <a:ea typeface="NanumMyeongjo"/>
              </a:rPr>
              <a:t>-</a:t>
            </a:r>
            <a:r>
              <a:rPr lang="ko-KR" altLang="en-US" sz="1900">
                <a:latin typeface="NanumMyeongjo"/>
                <a:ea typeface="NanumMyeongjo"/>
              </a:rPr>
              <a:t> 대여 기간 선택 화면</a:t>
            </a:r>
            <a:r>
              <a:rPr lang="en-US" altLang="ko-KR" sz="1900">
                <a:latin typeface="NanumMyeongjo"/>
                <a:ea typeface="NanumMyeongjo"/>
              </a:rPr>
              <a:t> -</a:t>
            </a:r>
            <a:r>
              <a:rPr lang="ko-KR" altLang="en-US" sz="1900">
                <a:latin typeface="NanumMyeongjo"/>
                <a:ea typeface="NanumMyeongjo"/>
              </a:rPr>
              <a:t> </a:t>
            </a:r>
            <a:r>
              <a:rPr lang="en-US" altLang="ko-KR" sz="1900">
                <a:latin typeface="NanumMyeongjo"/>
                <a:ea typeface="NanumMyeongjo"/>
              </a:rPr>
              <a:t>II</a:t>
            </a:r>
          </a:p>
        </p:txBody>
      </p:sp>
      <p:sp>
        <p:nvSpPr>
          <p:cNvPr id="35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9" name="Page 1">
            <a:extLst>
              <a:ext uri="{FF2B5EF4-FFF2-40B4-BE49-F238E27FC236}">
                <a16:creationId xmlns:a16="http://schemas.microsoft.com/office/drawing/2014/main" id="{05C4A0D6-CF33-4EA4-ADA3-08BFAA3F6CD8}"/>
              </a:ext>
            </a:extLst>
          </p:cNvPr>
          <p:cNvSpPr/>
          <p:nvPr/>
        </p:nvSpPr>
        <p:spPr>
          <a:xfrm>
            <a:off x="6266269" y="486768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A7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3" name="Page 1">
            <a:extLst>
              <a:ext uri="{FF2B5EF4-FFF2-40B4-BE49-F238E27FC236}">
                <a16:creationId xmlns:a16="http://schemas.microsoft.com/office/drawing/2014/main" id="{B22311FC-05C1-48A3-8963-60960F385870}"/>
              </a:ext>
            </a:extLst>
          </p:cNvPr>
          <p:cNvSpPr/>
          <p:nvPr/>
        </p:nvSpPr>
        <p:spPr>
          <a:xfrm>
            <a:off x="760603" y="359734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5" name="Page 1">
            <a:extLst>
              <a:ext uri="{FF2B5EF4-FFF2-40B4-BE49-F238E27FC236}">
                <a16:creationId xmlns:a16="http://schemas.microsoft.com/office/drawing/2014/main" id="{AEEE96F0-1C6D-43F3-9BBA-8C589FEB9DE7}"/>
              </a:ext>
            </a:extLst>
          </p:cNvPr>
          <p:cNvSpPr/>
          <p:nvPr/>
        </p:nvSpPr>
        <p:spPr>
          <a:xfrm>
            <a:off x="2299935" y="360810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D3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age 1">
            <a:extLst>
              <a:ext uri="{FF2B5EF4-FFF2-40B4-BE49-F238E27FC236}">
                <a16:creationId xmlns:a16="http://schemas.microsoft.com/office/drawing/2014/main" id="{62216301-46F7-4604-904E-0412BC8B4B51}"/>
              </a:ext>
            </a:extLst>
          </p:cNvPr>
          <p:cNvSpPr/>
          <p:nvPr/>
        </p:nvSpPr>
        <p:spPr>
          <a:xfrm>
            <a:off x="6094601" y="371117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D4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5" name="Page 1">
            <a:extLst>
              <a:ext uri="{FF2B5EF4-FFF2-40B4-BE49-F238E27FC236}">
                <a16:creationId xmlns:a16="http://schemas.microsoft.com/office/drawing/2014/main" id="{9DF28BFF-FAA8-4D48-97EE-510C84059419}"/>
              </a:ext>
            </a:extLst>
          </p:cNvPr>
          <p:cNvSpPr/>
          <p:nvPr/>
        </p:nvSpPr>
        <p:spPr>
          <a:xfrm>
            <a:off x="3525571" y="234885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0CDCAD9-D77D-4985-9E90-11FF37CDE493}"/>
              </a:ext>
            </a:extLst>
          </p:cNvPr>
          <p:cNvSpPr txBox="1"/>
          <p:nvPr/>
        </p:nvSpPr>
        <p:spPr>
          <a:xfrm>
            <a:off x="2656217" y="3597346"/>
            <a:ext cx="937982" cy="2308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900" err="1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선문대</a:t>
            </a:r>
            <a:r>
              <a:rPr lang="ko-KR" altLang="en-US" sz="900" dirty="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 인문관</a:t>
            </a:r>
          </a:p>
        </p:txBody>
      </p:sp>
      <p:sp>
        <p:nvSpPr>
          <p:cNvPr id="57" name="Page 1">
            <a:extLst>
              <a:ext uri="{FF2B5EF4-FFF2-40B4-BE49-F238E27FC236}">
                <a16:creationId xmlns:a16="http://schemas.microsoft.com/office/drawing/2014/main" id="{8B984630-2FC3-4467-9B05-301C0FA5F979}"/>
              </a:ext>
            </a:extLst>
          </p:cNvPr>
          <p:cNvSpPr/>
          <p:nvPr/>
        </p:nvSpPr>
        <p:spPr>
          <a:xfrm>
            <a:off x="37432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Page 1">
            <a:extLst>
              <a:ext uri="{FF2B5EF4-FFF2-40B4-BE49-F238E27FC236}">
                <a16:creationId xmlns:a16="http://schemas.microsoft.com/office/drawing/2014/main" id="{2D676A14-2FF9-4831-9E81-22554F3CF722}"/>
              </a:ext>
            </a:extLst>
          </p:cNvPr>
          <p:cNvSpPr/>
          <p:nvPr/>
        </p:nvSpPr>
        <p:spPr>
          <a:xfrm>
            <a:off x="2766798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" name="Page 1">
            <a:extLst>
              <a:ext uri="{FF2B5EF4-FFF2-40B4-BE49-F238E27FC236}">
                <a16:creationId xmlns:a16="http://schemas.microsoft.com/office/drawing/2014/main" id="{8BA92C2F-DDC8-44F9-AE9C-BEB9F17850F7}"/>
              </a:ext>
            </a:extLst>
          </p:cNvPr>
          <p:cNvSpPr/>
          <p:nvPr/>
        </p:nvSpPr>
        <p:spPr>
          <a:xfrm>
            <a:off x="3618301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A3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" name="Page 1">
            <a:extLst>
              <a:ext uri="{FF2B5EF4-FFF2-40B4-BE49-F238E27FC236}">
                <a16:creationId xmlns:a16="http://schemas.microsoft.com/office/drawing/2014/main" id="{300790E6-63C1-4028-92D1-8355548A53F6}"/>
              </a:ext>
            </a:extLst>
          </p:cNvPr>
          <p:cNvSpPr/>
          <p:nvPr/>
        </p:nvSpPr>
        <p:spPr>
          <a:xfrm>
            <a:off x="4725519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A4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" name="Page 1">
            <a:extLst>
              <a:ext uri="{FF2B5EF4-FFF2-40B4-BE49-F238E27FC236}">
                <a16:creationId xmlns:a16="http://schemas.microsoft.com/office/drawing/2014/main" id="{A694C44B-6E20-42D3-8F9F-17550C923D83}"/>
              </a:ext>
            </a:extLst>
          </p:cNvPr>
          <p:cNvSpPr/>
          <p:nvPr/>
        </p:nvSpPr>
        <p:spPr>
          <a:xfrm>
            <a:off x="5773471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A5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Page 1">
            <a:extLst>
              <a:ext uri="{FF2B5EF4-FFF2-40B4-BE49-F238E27FC236}">
                <a16:creationId xmlns:a16="http://schemas.microsoft.com/office/drawing/2014/main" id="{45FDFD3E-4B99-4ABD-BDD6-3A9924C7497E}"/>
              </a:ext>
            </a:extLst>
          </p:cNvPr>
          <p:cNvSpPr/>
          <p:nvPr/>
        </p:nvSpPr>
        <p:spPr>
          <a:xfrm>
            <a:off x="7905677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A6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2" name="Page 1">
            <a:extLst>
              <a:ext uri="{FF2B5EF4-FFF2-40B4-BE49-F238E27FC236}">
                <a16:creationId xmlns:a16="http://schemas.microsoft.com/office/drawing/2014/main" id="{7AACBA12-B51B-4FD0-B474-6FFB92B4B027}"/>
              </a:ext>
            </a:extLst>
          </p:cNvPr>
          <p:cNvSpPr/>
          <p:nvPr/>
        </p:nvSpPr>
        <p:spPr>
          <a:xfrm>
            <a:off x="6382882" y="444625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D5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3" name="Page 1">
            <a:extLst>
              <a:ext uri="{FF2B5EF4-FFF2-40B4-BE49-F238E27FC236}">
                <a16:creationId xmlns:a16="http://schemas.microsoft.com/office/drawing/2014/main" id="{0DE33235-B41A-4E50-8CDA-82851B65AB11}"/>
              </a:ext>
            </a:extLst>
          </p:cNvPr>
          <p:cNvSpPr/>
          <p:nvPr/>
        </p:nvSpPr>
        <p:spPr>
          <a:xfrm>
            <a:off x="7188879" y="444625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D6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9597" y="0"/>
            <a:ext cx="457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NanumMyeongjo"/>
                <a:ea typeface="NanumMyeongjo"/>
              </a:rPr>
              <a:t>	회원 </a:t>
            </a:r>
            <a:r>
              <a:rPr lang="en-US" altLang="ko-KR" sz="1900">
                <a:latin typeface="NanumMyeongjo"/>
                <a:ea typeface="NanumMyeongjo"/>
              </a:rPr>
              <a:t>-</a:t>
            </a:r>
            <a:r>
              <a:rPr lang="ko-KR" altLang="en-US" sz="1900">
                <a:latin typeface="NanumMyeongjo"/>
                <a:ea typeface="NanumMyeongjo"/>
              </a:rPr>
              <a:t> 결제 확인 화면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NanumMyeongjo"/>
                <a:ea typeface="NanumMyeongjo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8"/>
            <a:ext cx="2500402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무인 대여함 선택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후 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A7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기간 선택 화면으로 돌아간다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~/rental/step2/{no}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A8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결제 창을 띄운다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선택한 대여 시작일을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선택한 대여 종료일을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결제 금액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대여 금액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종료일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시작일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+ 1)}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계산하여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5499" y="2085975"/>
            <a:ext cx="3600452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결제 확인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532712" y="3574732"/>
            <a:ext cx="1623239" cy="214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00" b="1">
                <a:solidFill>
                  <a:srgbClr val="A6A6A6"/>
                </a:solidFill>
                <a:latin typeface="맑은 고딕"/>
                <a:ea typeface="맑은 고딕"/>
                <a:cs typeface="Calibri"/>
              </a:rPr>
              <a:t>대여 종료일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5498" y="2793492"/>
            <a:ext cx="3600452" cy="21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00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결제하기 전 대여 정보를 확인해주세요</a:t>
            </a:r>
            <a:r>
              <a:rPr lang="en-US" altLang="ko-KR" sz="800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.</a:t>
            </a: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5499" y="4739748"/>
            <a:ext cx="1623238" cy="360719"/>
          </a:xfrm>
          <a:prstGeom prst="rect">
            <a:avLst/>
          </a:prstGeom>
        </p:spPr>
      </p:pic>
      <p:grpSp>
        <p:nvGrpSpPr>
          <p:cNvPr id="79" name="그룹 78"/>
          <p:cNvGrpSpPr/>
          <p:nvPr/>
        </p:nvGrpSpPr>
        <p:grpSpPr>
          <a:xfrm>
            <a:off x="0" y="711708"/>
            <a:ext cx="9691598" cy="485013"/>
            <a:chOff x="-283184" y="3088005"/>
            <a:chExt cx="9691598" cy="485013"/>
          </a:xfrm>
        </p:grpSpPr>
        <p:sp>
          <p:nvSpPr>
            <p:cNvPr id="80" name="직사각형 79"/>
            <p:cNvSpPr/>
            <p:nvPr/>
          </p:nvSpPr>
          <p:spPr>
            <a:xfrm>
              <a:off x="-283184" y="3088005"/>
              <a:ext cx="9691598" cy="47766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-283184" y="3145155"/>
              <a:ext cx="9691598" cy="427863"/>
              <a:chOff x="3810" y="1890141"/>
              <a:chExt cx="9691598" cy="427863"/>
            </a:xfrm>
          </p:grpSpPr>
          <p:pic>
            <p:nvPicPr>
              <p:cNvPr id="82" name="그림 81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8121270" y="1890141"/>
                <a:ext cx="1143126" cy="304833"/>
              </a:xfrm>
              <a:prstGeom prst="rect">
                <a:avLst/>
              </a:prstGeom>
            </p:spPr>
          </p:pic>
          <p:grpSp>
            <p:nvGrpSpPr>
              <p:cNvPr id="83" name="그룹 82"/>
              <p:cNvGrpSpPr/>
              <p:nvPr/>
            </p:nvGrpSpPr>
            <p:grpSpPr>
              <a:xfrm>
                <a:off x="3810" y="1921206"/>
                <a:ext cx="9691598" cy="396798"/>
                <a:chOff x="0" y="1422395"/>
                <a:chExt cx="9691598" cy="396798"/>
              </a:xfrm>
            </p:grpSpPr>
            <p:pic>
              <p:nvPicPr>
                <p:cNvPr id="84" name="그림 83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345720" y="1422395"/>
                  <a:ext cx="997685" cy="243133"/>
                </a:xfrm>
                <a:prstGeom prst="rect">
                  <a:avLst/>
                </a:prstGeom>
              </p:spPr>
            </p:pic>
            <p:sp>
              <p:nvSpPr>
                <p:cNvPr id="85" name="TextBox 84"/>
                <p:cNvSpPr txBox="1"/>
                <p:nvPr/>
              </p:nvSpPr>
              <p:spPr>
                <a:xfrm>
                  <a:off x="2985134" y="1433614"/>
                  <a:ext cx="649605" cy="22384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rgbClr val="2C3F58"/>
                      </a:solidFill>
                      <a:latin typeface="맑은 고딕"/>
                      <a:ea typeface="맑은 고딕"/>
                    </a:rPr>
                    <a:t>대여하기</a:t>
                  </a: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3537586" y="1422395"/>
                  <a:ext cx="1406270" cy="2235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rgbClr val="2C3F58"/>
                      </a:solidFill>
                      <a:latin typeface="맑은 고딕"/>
                      <a:ea typeface="맑은 고딕"/>
                    </a:rPr>
                    <a:t>대여 내역 조회</a:t>
                  </a:r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4928235" y="1422395"/>
                  <a:ext cx="954405" cy="22352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rgbClr val="2C3F58"/>
                      </a:solidFill>
                      <a:latin typeface="맑은 고딕"/>
                      <a:ea typeface="맑은 고딕"/>
                    </a:rPr>
                    <a:t>이용 내역 조회</a:t>
                  </a:r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5519928" y="1422395"/>
                  <a:ext cx="1406270" cy="2235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rgbClr val="2C3F58"/>
                      </a:solidFill>
                      <a:latin typeface="맑은 고딕"/>
                      <a:ea typeface="맑은 고딕"/>
                    </a:rPr>
                    <a:t>정보 조회</a:t>
                  </a:r>
                </a:p>
              </p:txBody>
            </p:sp>
            <p:cxnSp>
              <p:nvCxnSpPr>
                <p:cNvPr id="89" name="직선 연결선 88"/>
                <p:cNvCxnSpPr/>
                <p:nvPr/>
              </p:nvCxnSpPr>
              <p:spPr>
                <a:xfrm>
                  <a:off x="0" y="1819193"/>
                  <a:ext cx="9691598" cy="0"/>
                </a:xfrm>
                <a:prstGeom prst="line">
                  <a:avLst/>
                </a:prstGeom>
                <a:ln w="6350">
                  <a:solidFill>
                    <a:srgbClr val="DEE2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532712" y="4739748"/>
            <a:ext cx="1623238" cy="360719"/>
          </a:xfrm>
          <a:prstGeom prst="rect">
            <a:avLst/>
          </a:prstGeom>
        </p:spPr>
      </p:pic>
      <p:sp>
        <p:nvSpPr>
          <p:cNvPr id="92" name="직사각형 91"/>
          <p:cNvSpPr/>
          <p:nvPr/>
        </p:nvSpPr>
        <p:spPr>
          <a:xfrm>
            <a:off x="555499" y="3123057"/>
            <a:ext cx="3600452" cy="971664"/>
          </a:xfrm>
          <a:prstGeom prst="rect">
            <a:avLst/>
          </a:prstGeom>
          <a:noFill/>
          <a:ln w="6350"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555498" y="3216402"/>
            <a:ext cx="3600453" cy="31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500" b="1">
                <a:solidFill>
                  <a:srgbClr val="2C3F58"/>
                </a:solidFill>
                <a:latin typeface="DM Serif Display"/>
                <a:ea typeface="NanumMyeongjo"/>
                <a:cs typeface="함초롬바탕"/>
              </a:rPr>
              <a:t>대여하기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55498" y="3577971"/>
            <a:ext cx="1623239" cy="211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00" b="1">
                <a:solidFill>
                  <a:srgbClr val="A6A6A6"/>
                </a:solidFill>
                <a:latin typeface="맑은 고딕"/>
                <a:ea typeface="맑은 고딕"/>
                <a:cs typeface="Calibri"/>
              </a:rPr>
              <a:t>대여 시작일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55499" y="3789045"/>
            <a:ext cx="1623238" cy="238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b="1">
                <a:solidFill>
                  <a:srgbClr val="2C3F58"/>
                </a:solidFill>
                <a:effectLst/>
                <a:latin typeface="맑은 고딕"/>
                <a:ea typeface="맑은 고딕"/>
              </a:rPr>
              <a:t>2021-01-12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532712" y="3789045"/>
            <a:ext cx="1623238" cy="238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b="1">
                <a:solidFill>
                  <a:srgbClr val="2C3F58"/>
                </a:solidFill>
                <a:effectLst/>
                <a:latin typeface="맑은 고딕"/>
                <a:ea typeface="맑은 고딕"/>
              </a:rPr>
              <a:t>2021-01-14</a:t>
            </a:r>
          </a:p>
        </p:txBody>
      </p:sp>
      <p:cxnSp>
        <p:nvCxnSpPr>
          <p:cNvPr id="97" name="직선 연결선 96"/>
          <p:cNvCxnSpPr>
            <a:stCxn id="95" idx="3"/>
            <a:endCxn id="96" idx="1"/>
          </p:cNvCxnSpPr>
          <p:nvPr/>
        </p:nvCxnSpPr>
        <p:spPr>
          <a:xfrm>
            <a:off x="2178737" y="3908107"/>
            <a:ext cx="353975" cy="0"/>
          </a:xfrm>
          <a:prstGeom prst="line">
            <a:avLst/>
          </a:prstGeom>
          <a:ln w="3810">
            <a:solidFill>
              <a:srgbClr val="3A3C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555499" y="4094721"/>
            <a:ext cx="3600452" cy="408051"/>
          </a:xfrm>
          <a:prstGeom prst="rect">
            <a:avLst/>
          </a:prstGeom>
          <a:noFill/>
          <a:ln w="6350">
            <a:solidFill>
              <a:srgbClr val="D9D9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555497" y="4151871"/>
            <a:ext cx="3600453" cy="28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solidFill>
                  <a:srgbClr val="2C3F58"/>
                </a:solidFill>
                <a:latin typeface="맑은 고딕"/>
                <a:ea typeface="맑은 고딕"/>
                <a:cs typeface="함초롬바탕"/>
              </a:rPr>
              <a:t>결제 금액</a:t>
            </a:r>
            <a:r>
              <a:rPr lang="en-US" altLang="ko-KR" sz="1300" b="1">
                <a:solidFill>
                  <a:srgbClr val="2C3F58"/>
                </a:solidFill>
                <a:latin typeface="맑은 고딕"/>
                <a:ea typeface="맑은 고딕"/>
                <a:cs typeface="함초롬바탕"/>
              </a:rPr>
              <a:t>:</a:t>
            </a:r>
            <a:r>
              <a:rPr lang="ko-KR" altLang="en-US" sz="1300" b="1">
                <a:solidFill>
                  <a:srgbClr val="2C3F58"/>
                </a:solidFill>
                <a:latin typeface="맑은 고딕"/>
                <a:ea typeface="맑은 고딕"/>
                <a:cs typeface="함초롬바탕"/>
              </a:rPr>
              <a:t> </a:t>
            </a:r>
            <a:r>
              <a:rPr lang="en-US" altLang="ko-KR" sz="1300" b="1">
                <a:solidFill>
                  <a:srgbClr val="2C3F58"/>
                </a:solidFill>
                <a:latin typeface="맑은 고딕"/>
                <a:ea typeface="맑은 고딕"/>
                <a:cs typeface="함초롬바탕"/>
              </a:rPr>
              <a:t>12000</a:t>
            </a:r>
            <a:r>
              <a:rPr lang="ko-KR" altLang="en-US" sz="1300" b="1">
                <a:solidFill>
                  <a:srgbClr val="2C3F58"/>
                </a:solidFill>
                <a:latin typeface="맑은 고딕"/>
                <a:ea typeface="맑은 고딕"/>
                <a:cs typeface="함초롬바탕"/>
              </a:rPr>
              <a:t>원 </a:t>
            </a:r>
          </a:p>
        </p:txBody>
      </p:sp>
      <p:sp>
        <p:nvSpPr>
          <p:cNvPr id="35" name="Page 1">
            <a:extLst>
              <a:ext uri="{FF2B5EF4-FFF2-40B4-BE49-F238E27FC236}">
                <a16:creationId xmlns:a16="http://schemas.microsoft.com/office/drawing/2014/main" id="{CEEAD993-226C-4842-892D-3A2C40A318FE}"/>
              </a:ext>
            </a:extLst>
          </p:cNvPr>
          <p:cNvSpPr/>
          <p:nvPr/>
        </p:nvSpPr>
        <p:spPr>
          <a:xfrm>
            <a:off x="745167" y="379529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Page 1">
            <a:extLst>
              <a:ext uri="{FF2B5EF4-FFF2-40B4-BE49-F238E27FC236}">
                <a16:creationId xmlns:a16="http://schemas.microsoft.com/office/drawing/2014/main" id="{04EA4A58-84DC-43A1-91CF-B16625CD3A8A}"/>
              </a:ext>
            </a:extLst>
          </p:cNvPr>
          <p:cNvSpPr/>
          <p:nvPr/>
        </p:nvSpPr>
        <p:spPr>
          <a:xfrm>
            <a:off x="2724074" y="379529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" name="Page 1">
            <a:extLst>
              <a:ext uri="{FF2B5EF4-FFF2-40B4-BE49-F238E27FC236}">
                <a16:creationId xmlns:a16="http://schemas.microsoft.com/office/drawing/2014/main" id="{43561629-EA5B-43EF-8F03-D20E15026F82}"/>
              </a:ext>
            </a:extLst>
          </p:cNvPr>
          <p:cNvSpPr/>
          <p:nvPr/>
        </p:nvSpPr>
        <p:spPr>
          <a:xfrm>
            <a:off x="1415350" y="4196684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D3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" name="Page 1">
            <a:extLst>
              <a:ext uri="{FF2B5EF4-FFF2-40B4-BE49-F238E27FC236}">
                <a16:creationId xmlns:a16="http://schemas.microsoft.com/office/drawing/2014/main" id="{72505955-1625-4EDC-973A-3C47DF390A39}"/>
              </a:ext>
            </a:extLst>
          </p:cNvPr>
          <p:cNvSpPr/>
          <p:nvPr/>
        </p:nvSpPr>
        <p:spPr>
          <a:xfrm>
            <a:off x="337160" y="482647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A7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" name="Page 1">
            <a:extLst>
              <a:ext uri="{FF2B5EF4-FFF2-40B4-BE49-F238E27FC236}">
                <a16:creationId xmlns:a16="http://schemas.microsoft.com/office/drawing/2014/main" id="{8D28A3C5-DC32-44C5-B31E-3F5654BBC3E6}"/>
              </a:ext>
            </a:extLst>
          </p:cNvPr>
          <p:cNvSpPr/>
          <p:nvPr/>
        </p:nvSpPr>
        <p:spPr>
          <a:xfrm>
            <a:off x="2314375" y="482647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A8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" name="Page 1">
            <a:extLst>
              <a:ext uri="{FF2B5EF4-FFF2-40B4-BE49-F238E27FC236}">
                <a16:creationId xmlns:a16="http://schemas.microsoft.com/office/drawing/2014/main" id="{626A7522-AEA9-483C-8A42-9913B87103CA}"/>
              </a:ext>
            </a:extLst>
          </p:cNvPr>
          <p:cNvSpPr/>
          <p:nvPr/>
        </p:nvSpPr>
        <p:spPr>
          <a:xfrm>
            <a:off x="37432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" name="Page 1">
            <a:extLst>
              <a:ext uri="{FF2B5EF4-FFF2-40B4-BE49-F238E27FC236}">
                <a16:creationId xmlns:a16="http://schemas.microsoft.com/office/drawing/2014/main" id="{0F83C3A3-540C-4002-B835-3427EBDDAC33}"/>
              </a:ext>
            </a:extLst>
          </p:cNvPr>
          <p:cNvSpPr/>
          <p:nvPr/>
        </p:nvSpPr>
        <p:spPr>
          <a:xfrm>
            <a:off x="2766798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3" name="Page 1">
            <a:extLst>
              <a:ext uri="{FF2B5EF4-FFF2-40B4-BE49-F238E27FC236}">
                <a16:creationId xmlns:a16="http://schemas.microsoft.com/office/drawing/2014/main" id="{72AF42AD-F4F6-4F6A-A8F8-1EB9C40D1EAE}"/>
              </a:ext>
            </a:extLst>
          </p:cNvPr>
          <p:cNvSpPr/>
          <p:nvPr/>
        </p:nvSpPr>
        <p:spPr>
          <a:xfrm>
            <a:off x="3618301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A3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4" name="Page 1">
            <a:extLst>
              <a:ext uri="{FF2B5EF4-FFF2-40B4-BE49-F238E27FC236}">
                <a16:creationId xmlns:a16="http://schemas.microsoft.com/office/drawing/2014/main" id="{F302F11F-AF3C-4A0C-A3D1-93BBCAAB464C}"/>
              </a:ext>
            </a:extLst>
          </p:cNvPr>
          <p:cNvSpPr/>
          <p:nvPr/>
        </p:nvSpPr>
        <p:spPr>
          <a:xfrm>
            <a:off x="4725519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A4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5" name="Page 1">
            <a:extLst>
              <a:ext uri="{FF2B5EF4-FFF2-40B4-BE49-F238E27FC236}">
                <a16:creationId xmlns:a16="http://schemas.microsoft.com/office/drawing/2014/main" id="{CAECFF95-2914-4BA5-BA76-4256E33908DF}"/>
              </a:ext>
            </a:extLst>
          </p:cNvPr>
          <p:cNvSpPr/>
          <p:nvPr/>
        </p:nvSpPr>
        <p:spPr>
          <a:xfrm>
            <a:off x="5773471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A5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6" name="Page 1">
            <a:extLst>
              <a:ext uri="{FF2B5EF4-FFF2-40B4-BE49-F238E27FC236}">
                <a16:creationId xmlns:a16="http://schemas.microsoft.com/office/drawing/2014/main" id="{D774D7ED-545A-451C-AF10-5AADF3D4B7F3}"/>
              </a:ext>
            </a:extLst>
          </p:cNvPr>
          <p:cNvSpPr/>
          <p:nvPr/>
        </p:nvSpPr>
        <p:spPr>
          <a:xfrm>
            <a:off x="7905677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A6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NanumMyeongjo"/>
                <a:ea typeface="NanumMyeongjo"/>
              </a:rPr>
              <a:t>	회원 </a:t>
            </a:r>
            <a:r>
              <a:rPr lang="en-US" altLang="ko-KR" sz="1900">
                <a:latin typeface="NanumMyeongjo"/>
                <a:ea typeface="NanumMyeongjo"/>
              </a:rPr>
              <a:t>-</a:t>
            </a:r>
            <a:r>
              <a:rPr lang="ko-KR" altLang="en-US" sz="1900">
                <a:latin typeface="NanumMyeongjo"/>
                <a:ea typeface="NanumMyeongjo"/>
              </a:rPr>
              <a:t> 결제 완료 화면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NanumMyeongjo"/>
                <a:ea typeface="NanumMyeongjo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8"/>
            <a:ext cx="250611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무인 대여함 선택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후 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A7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~/rental/{id}</a:t>
            </a:r>
          </a:p>
          <a:p>
            <a:pPr lvl="0"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결제가 완료되었음을 나타내는 문구이다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0" y="2060829"/>
            <a:ext cx="9691598" cy="499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결제 성공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0" y="711708"/>
            <a:ext cx="9691598" cy="485013"/>
            <a:chOff x="-283184" y="3088005"/>
            <a:chExt cx="9691598" cy="485013"/>
          </a:xfrm>
        </p:grpSpPr>
        <p:sp>
          <p:nvSpPr>
            <p:cNvPr id="80" name="직사각형 79"/>
            <p:cNvSpPr/>
            <p:nvPr/>
          </p:nvSpPr>
          <p:spPr>
            <a:xfrm>
              <a:off x="-283184" y="3088005"/>
              <a:ext cx="9691598" cy="47766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/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-283184" y="3145155"/>
              <a:ext cx="9691598" cy="427863"/>
              <a:chOff x="3810" y="1890141"/>
              <a:chExt cx="9691598" cy="427863"/>
            </a:xfrm>
          </p:grpSpPr>
          <p:pic>
            <p:nvPicPr>
              <p:cNvPr id="82" name="그림 81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8121270" y="1890141"/>
                <a:ext cx="1143126" cy="304833"/>
              </a:xfrm>
              <a:prstGeom prst="rect">
                <a:avLst/>
              </a:prstGeom>
            </p:spPr>
          </p:pic>
          <p:grpSp>
            <p:nvGrpSpPr>
              <p:cNvPr id="83" name="그룹 82"/>
              <p:cNvGrpSpPr/>
              <p:nvPr/>
            </p:nvGrpSpPr>
            <p:grpSpPr>
              <a:xfrm>
                <a:off x="3810" y="1921206"/>
                <a:ext cx="9691598" cy="396798"/>
                <a:chOff x="0" y="1422395"/>
                <a:chExt cx="9691598" cy="396798"/>
              </a:xfrm>
            </p:grpSpPr>
            <p:pic>
              <p:nvPicPr>
                <p:cNvPr id="84" name="그림 83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345720" y="1422395"/>
                  <a:ext cx="997685" cy="243133"/>
                </a:xfrm>
                <a:prstGeom prst="rect">
                  <a:avLst/>
                </a:prstGeom>
              </p:spPr>
            </p:pic>
            <p:sp>
              <p:nvSpPr>
                <p:cNvPr id="85" name="TextBox 84"/>
                <p:cNvSpPr txBox="1"/>
                <p:nvPr/>
              </p:nvSpPr>
              <p:spPr>
                <a:xfrm>
                  <a:off x="2985134" y="1433614"/>
                  <a:ext cx="649605" cy="22384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rgbClr val="2C3F58"/>
                      </a:solidFill>
                      <a:latin typeface="맑은 고딕"/>
                      <a:ea typeface="맑은 고딕"/>
                    </a:rPr>
                    <a:t>대여하기</a:t>
                  </a: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3537586" y="1422395"/>
                  <a:ext cx="1406270" cy="2235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rgbClr val="2C3F58"/>
                      </a:solidFill>
                      <a:latin typeface="맑은 고딕"/>
                      <a:ea typeface="맑은 고딕"/>
                    </a:rPr>
                    <a:t>대여 내역 조회</a:t>
                  </a:r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4928235" y="1422395"/>
                  <a:ext cx="954405" cy="22352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rgbClr val="2C3F58"/>
                      </a:solidFill>
                      <a:latin typeface="맑은 고딕"/>
                      <a:ea typeface="맑은 고딕"/>
                    </a:rPr>
                    <a:t>이용 내역 조회</a:t>
                  </a:r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5519928" y="1422395"/>
                  <a:ext cx="1406270" cy="2235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rgbClr val="2C3F58"/>
                      </a:solidFill>
                      <a:latin typeface="맑은 고딕"/>
                      <a:ea typeface="맑은 고딕"/>
                    </a:rPr>
                    <a:t>정보 조회</a:t>
                  </a:r>
                </a:p>
              </p:txBody>
            </p:sp>
            <p:cxnSp>
              <p:nvCxnSpPr>
                <p:cNvPr id="89" name="직선 연결선 88"/>
                <p:cNvCxnSpPr/>
                <p:nvPr/>
              </p:nvCxnSpPr>
              <p:spPr>
                <a:xfrm>
                  <a:off x="0" y="1819193"/>
                  <a:ext cx="9691598" cy="0"/>
                </a:xfrm>
                <a:prstGeom prst="line">
                  <a:avLst/>
                </a:prstGeom>
                <a:ln w="6350">
                  <a:solidFill>
                    <a:srgbClr val="DEE2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42200" y="2924263"/>
            <a:ext cx="3607197" cy="360719"/>
          </a:xfrm>
          <a:prstGeom prst="rect">
            <a:avLst/>
          </a:prstGeom>
        </p:spPr>
      </p:pic>
      <p:sp>
        <p:nvSpPr>
          <p:cNvPr id="22" name="Page 1">
            <a:extLst>
              <a:ext uri="{FF2B5EF4-FFF2-40B4-BE49-F238E27FC236}">
                <a16:creationId xmlns:a16="http://schemas.microsoft.com/office/drawing/2014/main" id="{EC958790-DEBE-43FC-9591-281022EBF5AB}"/>
              </a:ext>
            </a:extLst>
          </p:cNvPr>
          <p:cNvSpPr/>
          <p:nvPr/>
        </p:nvSpPr>
        <p:spPr>
          <a:xfrm>
            <a:off x="2818148" y="3018879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A7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Page 1">
            <a:extLst>
              <a:ext uri="{FF2B5EF4-FFF2-40B4-BE49-F238E27FC236}">
                <a16:creationId xmlns:a16="http://schemas.microsoft.com/office/drawing/2014/main" id="{0CE6E62F-7B21-45E9-AB4B-8BBF334B0669}"/>
              </a:ext>
            </a:extLst>
          </p:cNvPr>
          <p:cNvSpPr/>
          <p:nvPr/>
        </p:nvSpPr>
        <p:spPr>
          <a:xfrm>
            <a:off x="3935700" y="2229769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Page 1">
            <a:extLst>
              <a:ext uri="{FF2B5EF4-FFF2-40B4-BE49-F238E27FC236}">
                <a16:creationId xmlns:a16="http://schemas.microsoft.com/office/drawing/2014/main" id="{F2EE5226-4A54-4D4E-8388-F1AC845495CA}"/>
              </a:ext>
            </a:extLst>
          </p:cNvPr>
          <p:cNvSpPr/>
          <p:nvPr/>
        </p:nvSpPr>
        <p:spPr>
          <a:xfrm>
            <a:off x="37432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Page 1">
            <a:extLst>
              <a:ext uri="{FF2B5EF4-FFF2-40B4-BE49-F238E27FC236}">
                <a16:creationId xmlns:a16="http://schemas.microsoft.com/office/drawing/2014/main" id="{AE76A981-4FB3-4715-9C40-482CC06E0FBE}"/>
              </a:ext>
            </a:extLst>
          </p:cNvPr>
          <p:cNvSpPr/>
          <p:nvPr/>
        </p:nvSpPr>
        <p:spPr>
          <a:xfrm>
            <a:off x="2766798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Page 1">
            <a:extLst>
              <a:ext uri="{FF2B5EF4-FFF2-40B4-BE49-F238E27FC236}">
                <a16:creationId xmlns:a16="http://schemas.microsoft.com/office/drawing/2014/main" id="{149485E4-C2D9-4D29-A751-432739758D85}"/>
              </a:ext>
            </a:extLst>
          </p:cNvPr>
          <p:cNvSpPr/>
          <p:nvPr/>
        </p:nvSpPr>
        <p:spPr>
          <a:xfrm>
            <a:off x="3618301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A3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age 1">
            <a:extLst>
              <a:ext uri="{FF2B5EF4-FFF2-40B4-BE49-F238E27FC236}">
                <a16:creationId xmlns:a16="http://schemas.microsoft.com/office/drawing/2014/main" id="{B193B4C9-AD56-447B-A737-B3B08459514D}"/>
              </a:ext>
            </a:extLst>
          </p:cNvPr>
          <p:cNvSpPr/>
          <p:nvPr/>
        </p:nvSpPr>
        <p:spPr>
          <a:xfrm>
            <a:off x="4725519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A4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Page 1">
            <a:extLst>
              <a:ext uri="{FF2B5EF4-FFF2-40B4-BE49-F238E27FC236}">
                <a16:creationId xmlns:a16="http://schemas.microsoft.com/office/drawing/2014/main" id="{00881A5A-455D-4217-AEFE-337BF9856C09}"/>
              </a:ext>
            </a:extLst>
          </p:cNvPr>
          <p:cNvSpPr/>
          <p:nvPr/>
        </p:nvSpPr>
        <p:spPr>
          <a:xfrm>
            <a:off x="5773471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A5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" name="Page 1">
            <a:extLst>
              <a:ext uri="{FF2B5EF4-FFF2-40B4-BE49-F238E27FC236}">
                <a16:creationId xmlns:a16="http://schemas.microsoft.com/office/drawing/2014/main" id="{1406C6AC-51C7-43BB-BA0D-F7A2C1FB2A2C}"/>
              </a:ext>
            </a:extLst>
          </p:cNvPr>
          <p:cNvSpPr/>
          <p:nvPr/>
        </p:nvSpPr>
        <p:spPr>
          <a:xfrm>
            <a:off x="7905677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A6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NanumMyeongjo"/>
                <a:ea typeface="NanumMyeongjo"/>
              </a:rPr>
              <a:t>	회원 </a:t>
            </a:r>
            <a:r>
              <a:rPr lang="en-US" altLang="ko-KR" sz="1900">
                <a:latin typeface="NanumMyeongjo"/>
                <a:ea typeface="NanumMyeongjo"/>
              </a:rPr>
              <a:t>-</a:t>
            </a:r>
            <a:r>
              <a:rPr lang="ko-KR" altLang="en-US" sz="1900">
                <a:latin typeface="NanumMyeongjo"/>
                <a:ea typeface="NanumMyeongjo"/>
              </a:rPr>
              <a:t> 대여 내역 조회 화면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NanumMyeongjo"/>
                <a:ea typeface="NanumMyeongjo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8"/>
            <a:ext cx="254421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무인 대여함 선택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후 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A7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선택한 대여 정보의 결제를 취소한다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~/payment/cancel</a:t>
            </a:r>
          </a:p>
          <a:p>
            <a:pPr lvl="0"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 목록의 일련번호를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정보의 무인 대여함 번호를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정보의 대여 시작일을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정보의 대여 종료일을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정보의 결제 금액을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정보의 결제 일자를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D7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정보의 대여 시작일이 현재 일자 이후라면 취소 불가를 출력한다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D8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정보의 취소 일자를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0" y="768858"/>
            <a:ext cx="9691598" cy="427863"/>
            <a:chOff x="3810" y="1890141"/>
            <a:chExt cx="9691598" cy="427863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121270" y="1890141"/>
              <a:ext cx="1143126" cy="304833"/>
            </a:xfrm>
            <a:prstGeom prst="rect">
              <a:avLst/>
            </a:prstGeom>
          </p:spPr>
        </p:pic>
        <p:grpSp>
          <p:nvGrpSpPr>
            <p:cNvPr id="39" name="그룹 38"/>
            <p:cNvGrpSpPr/>
            <p:nvPr/>
          </p:nvGrpSpPr>
          <p:grpSpPr>
            <a:xfrm>
              <a:off x="3810" y="1921206"/>
              <a:ext cx="9691598" cy="396798"/>
              <a:chOff x="0" y="1422395"/>
              <a:chExt cx="9691598" cy="396798"/>
            </a:xfrm>
          </p:grpSpPr>
          <p:pic>
            <p:nvPicPr>
              <p:cNvPr id="40" name="그림 39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45720" y="1422395"/>
                <a:ext cx="997685" cy="243133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2985135" y="1433615"/>
                <a:ext cx="649605" cy="22441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rgbClr val="2C3F58"/>
                    </a:solidFill>
                    <a:latin typeface="맑은 고딕"/>
                    <a:ea typeface="맑은 고딕"/>
                  </a:rPr>
                  <a:t>대여하기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537586" y="1422395"/>
                <a:ext cx="1406270" cy="223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rgbClr val="2C3F58"/>
                    </a:solidFill>
                    <a:latin typeface="맑은 고딕"/>
                    <a:ea typeface="맑은 고딕"/>
                  </a:rPr>
                  <a:t>대여 내역 조회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928235" y="1422395"/>
                <a:ext cx="954405" cy="22352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rgbClr val="2C3F58"/>
                    </a:solidFill>
                    <a:latin typeface="맑은 고딕"/>
                    <a:ea typeface="맑은 고딕"/>
                  </a:rPr>
                  <a:t>이용 내역 조회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519928" y="1422395"/>
                <a:ext cx="1406270" cy="223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rgbClr val="2C3F58"/>
                    </a:solidFill>
                    <a:latin typeface="맑은 고딕"/>
                    <a:ea typeface="맑은 고딕"/>
                  </a:rPr>
                  <a:t>정보 조회</a:t>
                </a:r>
              </a:p>
            </p:txBody>
          </p:sp>
          <p:cxnSp>
            <p:nvCxnSpPr>
              <p:cNvPr id="45" name="직선 연결선 44"/>
              <p:cNvCxnSpPr/>
              <p:nvPr/>
            </p:nvCxnSpPr>
            <p:spPr>
              <a:xfrm>
                <a:off x="0" y="1819193"/>
                <a:ext cx="9691598" cy="0"/>
              </a:xfrm>
              <a:prstGeom prst="line">
                <a:avLst/>
              </a:prstGeom>
              <a:ln w="6350">
                <a:solidFill>
                  <a:srgbClr val="DEE2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TextBox 46"/>
          <p:cNvSpPr txBox="1"/>
          <p:nvPr/>
        </p:nvSpPr>
        <p:spPr>
          <a:xfrm>
            <a:off x="0" y="1700784"/>
            <a:ext cx="9691598" cy="602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400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대여 정보 보기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01438" y="4777384"/>
            <a:ext cx="1143127" cy="224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r>
              <a:rPr lang="ko-KR" altLang="en-US" sz="900" b="1">
                <a:solidFill>
                  <a:schemeClr val="lt1"/>
                </a:solidFill>
                <a:latin typeface="맑은 고딕"/>
                <a:ea typeface="맑은 고딕"/>
              </a:rPr>
              <a:t>번 여함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35812" y="3573018"/>
            <a:ext cx="1143127" cy="224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lt1"/>
                </a:solidFill>
                <a:latin typeface="맑은 고딕"/>
                <a:ea typeface="맑은 고딕"/>
              </a:rPr>
              <a:t>2</a:t>
            </a:r>
            <a:r>
              <a:rPr lang="ko-KR" altLang="en-US" sz="900" b="1">
                <a:solidFill>
                  <a:schemeClr val="lt1"/>
                </a:solidFill>
                <a:latin typeface="맑은 고딕"/>
                <a:ea typeface="맑은 고딕"/>
              </a:rPr>
              <a:t>번 대여함</a:t>
            </a:r>
          </a:p>
        </p:txBody>
      </p:sp>
      <p:graphicFrame>
        <p:nvGraphicFramePr>
          <p:cNvPr id="67" name="표 66"/>
          <p:cNvGraphicFramePr>
            <a:graphicFrameLocks noGrp="1"/>
          </p:cNvGraphicFramePr>
          <p:nvPr/>
        </p:nvGraphicFramePr>
        <p:xfrm>
          <a:off x="779259" y="2708910"/>
          <a:ext cx="8133712" cy="14833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61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9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9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일련번호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대여함 번호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대여 시작일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대여 종료일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결제 금액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결제 일자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취소일자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</a:t>
                      </a:r>
                      <a:r>
                        <a:rPr lang="ko-KR" altLang="en-US" sz="90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번 대여함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2020-12-18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2020-12-30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18,000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2020-12-16</a:t>
                      </a:r>
                      <a:endParaRPr lang="ko-KR" altLang="en-US" sz="900" dirty="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번 대여함</a:t>
                      </a:r>
                      <a:endParaRPr lang="en-US" altLang="ko-KR" sz="900" dirty="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2020-12-07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2020-12-09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24,000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원</a:t>
                      </a:r>
                      <a:endParaRPr lang="en-US" altLang="ko-KR" sz="900" dirty="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2020-12-05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번 대여함</a:t>
                      </a:r>
                      <a:endParaRPr lang="en-US" altLang="ko-KR" sz="900" dirty="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2020-12-07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2020-12-08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16,000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원</a:t>
                      </a:r>
                      <a:endParaRPr lang="en-US" altLang="ko-KR" sz="900" dirty="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2020-12-05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2020-12-05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79737" y="3136872"/>
            <a:ext cx="952605" cy="254028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79737" y="3502251"/>
            <a:ext cx="952604" cy="254028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7879737" y="3136872"/>
            <a:ext cx="952605" cy="223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결제 취소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879737" y="3512820"/>
            <a:ext cx="952605" cy="223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900">
                <a:solidFill>
                  <a:schemeClr val="lt1"/>
                </a:solidFill>
              </a:rPr>
              <a:t>취소 불가</a:t>
            </a:r>
          </a:p>
        </p:txBody>
      </p:sp>
      <p:sp>
        <p:nvSpPr>
          <p:cNvPr id="26" name="Page 1">
            <a:extLst>
              <a:ext uri="{FF2B5EF4-FFF2-40B4-BE49-F238E27FC236}">
                <a16:creationId xmlns:a16="http://schemas.microsoft.com/office/drawing/2014/main" id="{38BD98EB-50CD-4516-9053-AFBA39D5F6FE}"/>
              </a:ext>
            </a:extLst>
          </p:cNvPr>
          <p:cNvSpPr/>
          <p:nvPr/>
        </p:nvSpPr>
        <p:spPr>
          <a:xfrm>
            <a:off x="7689939" y="3154819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A7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" name="Page 1">
            <a:extLst>
              <a:ext uri="{FF2B5EF4-FFF2-40B4-BE49-F238E27FC236}">
                <a16:creationId xmlns:a16="http://schemas.microsoft.com/office/drawing/2014/main" id="{CC111732-9B8F-4C92-A8B0-8AFBAC8F7A92}"/>
              </a:ext>
            </a:extLst>
          </p:cNvPr>
          <p:cNvSpPr/>
          <p:nvPr/>
        </p:nvSpPr>
        <p:spPr>
          <a:xfrm>
            <a:off x="1904009" y="270891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latin typeface="Calibri"/>
              </a:rPr>
              <a:t>D2</a:t>
            </a:r>
          </a:p>
        </p:txBody>
      </p:sp>
      <p:sp>
        <p:nvSpPr>
          <p:cNvPr id="30" name="Page 1">
            <a:extLst>
              <a:ext uri="{FF2B5EF4-FFF2-40B4-BE49-F238E27FC236}">
                <a16:creationId xmlns:a16="http://schemas.microsoft.com/office/drawing/2014/main" id="{B5E7BB6B-46C1-4906-8855-DE4D509BAF3A}"/>
              </a:ext>
            </a:extLst>
          </p:cNvPr>
          <p:cNvSpPr/>
          <p:nvPr/>
        </p:nvSpPr>
        <p:spPr>
          <a:xfrm>
            <a:off x="3073322" y="2702814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D3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" name="Page 1">
            <a:extLst>
              <a:ext uri="{FF2B5EF4-FFF2-40B4-BE49-F238E27FC236}">
                <a16:creationId xmlns:a16="http://schemas.microsoft.com/office/drawing/2014/main" id="{788FC7E9-D26F-4206-860E-46FEBA00B544}"/>
              </a:ext>
            </a:extLst>
          </p:cNvPr>
          <p:cNvSpPr/>
          <p:nvPr/>
        </p:nvSpPr>
        <p:spPr>
          <a:xfrm>
            <a:off x="4229574" y="2708911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D4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Page 1">
            <a:extLst>
              <a:ext uri="{FF2B5EF4-FFF2-40B4-BE49-F238E27FC236}">
                <a16:creationId xmlns:a16="http://schemas.microsoft.com/office/drawing/2014/main" id="{EC0E0AE2-1CDB-4503-BC3C-ECD2BF77212E}"/>
              </a:ext>
            </a:extLst>
          </p:cNvPr>
          <p:cNvSpPr/>
          <p:nvPr/>
        </p:nvSpPr>
        <p:spPr>
          <a:xfrm>
            <a:off x="5473284" y="2708911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D5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Page 1">
            <a:extLst>
              <a:ext uri="{FF2B5EF4-FFF2-40B4-BE49-F238E27FC236}">
                <a16:creationId xmlns:a16="http://schemas.microsoft.com/office/drawing/2014/main" id="{C1CDF754-13F7-4FFC-AACA-6C64D4F835DD}"/>
              </a:ext>
            </a:extLst>
          </p:cNvPr>
          <p:cNvSpPr/>
          <p:nvPr/>
        </p:nvSpPr>
        <p:spPr>
          <a:xfrm>
            <a:off x="843131" y="2708911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Page 1">
            <a:extLst>
              <a:ext uri="{FF2B5EF4-FFF2-40B4-BE49-F238E27FC236}">
                <a16:creationId xmlns:a16="http://schemas.microsoft.com/office/drawing/2014/main" id="{4EC75459-4986-46E6-8523-5FF5DA136914}"/>
              </a:ext>
            </a:extLst>
          </p:cNvPr>
          <p:cNvSpPr/>
          <p:nvPr/>
        </p:nvSpPr>
        <p:spPr>
          <a:xfrm>
            <a:off x="6630724" y="2708911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D6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Page 1">
            <a:extLst>
              <a:ext uri="{FF2B5EF4-FFF2-40B4-BE49-F238E27FC236}">
                <a16:creationId xmlns:a16="http://schemas.microsoft.com/office/drawing/2014/main" id="{D80AA0EF-170C-4073-AB2A-3810E2E5E3A5}"/>
              </a:ext>
            </a:extLst>
          </p:cNvPr>
          <p:cNvSpPr/>
          <p:nvPr/>
        </p:nvSpPr>
        <p:spPr>
          <a:xfrm>
            <a:off x="7686570" y="353343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D7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6" name="Page 1">
            <a:extLst>
              <a:ext uri="{FF2B5EF4-FFF2-40B4-BE49-F238E27FC236}">
                <a16:creationId xmlns:a16="http://schemas.microsoft.com/office/drawing/2014/main" id="{C3A04ECD-4FBD-4CF5-A905-D1E003B7D991}"/>
              </a:ext>
            </a:extLst>
          </p:cNvPr>
          <p:cNvSpPr/>
          <p:nvPr/>
        </p:nvSpPr>
        <p:spPr>
          <a:xfrm>
            <a:off x="7794667" y="2710004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D8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8" name="Page 1">
            <a:extLst>
              <a:ext uri="{FF2B5EF4-FFF2-40B4-BE49-F238E27FC236}">
                <a16:creationId xmlns:a16="http://schemas.microsoft.com/office/drawing/2014/main" id="{B819A069-6CD5-4BA3-A4CC-B7ED5AC31A20}"/>
              </a:ext>
            </a:extLst>
          </p:cNvPr>
          <p:cNvSpPr/>
          <p:nvPr/>
        </p:nvSpPr>
        <p:spPr>
          <a:xfrm>
            <a:off x="37432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9" name="Page 1">
            <a:extLst>
              <a:ext uri="{FF2B5EF4-FFF2-40B4-BE49-F238E27FC236}">
                <a16:creationId xmlns:a16="http://schemas.microsoft.com/office/drawing/2014/main" id="{F85977FF-2E4B-42F2-BFD3-5928DAFF357F}"/>
              </a:ext>
            </a:extLst>
          </p:cNvPr>
          <p:cNvSpPr/>
          <p:nvPr/>
        </p:nvSpPr>
        <p:spPr>
          <a:xfrm>
            <a:off x="2766798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0" name="Page 1">
            <a:extLst>
              <a:ext uri="{FF2B5EF4-FFF2-40B4-BE49-F238E27FC236}">
                <a16:creationId xmlns:a16="http://schemas.microsoft.com/office/drawing/2014/main" id="{AF88B042-5F06-4D8B-8019-81948BC8A2A0}"/>
              </a:ext>
            </a:extLst>
          </p:cNvPr>
          <p:cNvSpPr/>
          <p:nvPr/>
        </p:nvSpPr>
        <p:spPr>
          <a:xfrm>
            <a:off x="3618301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A3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1" name="Page 1">
            <a:extLst>
              <a:ext uri="{FF2B5EF4-FFF2-40B4-BE49-F238E27FC236}">
                <a16:creationId xmlns:a16="http://schemas.microsoft.com/office/drawing/2014/main" id="{573588BF-01D6-4CA1-9503-FC460EB20837}"/>
              </a:ext>
            </a:extLst>
          </p:cNvPr>
          <p:cNvSpPr/>
          <p:nvPr/>
        </p:nvSpPr>
        <p:spPr>
          <a:xfrm>
            <a:off x="4725519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A4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" name="Page 1">
            <a:extLst>
              <a:ext uri="{FF2B5EF4-FFF2-40B4-BE49-F238E27FC236}">
                <a16:creationId xmlns:a16="http://schemas.microsoft.com/office/drawing/2014/main" id="{3DF7811B-8E1C-402E-A7E1-AD0863DA16FF}"/>
              </a:ext>
            </a:extLst>
          </p:cNvPr>
          <p:cNvSpPr/>
          <p:nvPr/>
        </p:nvSpPr>
        <p:spPr>
          <a:xfrm>
            <a:off x="5773471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A5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3" name="Page 1">
            <a:extLst>
              <a:ext uri="{FF2B5EF4-FFF2-40B4-BE49-F238E27FC236}">
                <a16:creationId xmlns:a16="http://schemas.microsoft.com/office/drawing/2014/main" id="{058D4EEF-3CA8-4E6F-B2EC-E3061945AF10}"/>
              </a:ext>
            </a:extLst>
          </p:cNvPr>
          <p:cNvSpPr/>
          <p:nvPr/>
        </p:nvSpPr>
        <p:spPr>
          <a:xfrm>
            <a:off x="7905677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A6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NanumMyeongjo"/>
                <a:ea typeface="NanumMyeongjo"/>
              </a:rPr>
              <a:t>	회원 </a:t>
            </a:r>
            <a:r>
              <a:rPr lang="en-US" altLang="ko-KR" sz="1900">
                <a:latin typeface="NanumMyeongjo"/>
                <a:ea typeface="NanumMyeongjo"/>
              </a:rPr>
              <a:t>-</a:t>
            </a:r>
            <a:r>
              <a:rPr lang="ko-KR" altLang="en-US" sz="1900">
                <a:latin typeface="NanumMyeongjo"/>
                <a:ea typeface="NanumMyeongjo"/>
              </a:rPr>
              <a:t> 이용내역 조회 화면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NanumMyeongjo"/>
                <a:ea typeface="NanumMyeongjo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7"/>
            <a:ext cx="251564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무인 대여함 선택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후 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D1 :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 정보의 일련번호를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회원이 이용한 무인 대여함 번호를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회원이 이용한 이용 내역의 구분을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회원이 이용한 이용 내역의 이용 일자를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0" y="768858"/>
            <a:ext cx="9691598" cy="427863"/>
            <a:chOff x="3810" y="1890141"/>
            <a:chExt cx="9691598" cy="427863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121270" y="1890141"/>
              <a:ext cx="1143126" cy="304833"/>
            </a:xfrm>
            <a:prstGeom prst="rect">
              <a:avLst/>
            </a:prstGeom>
          </p:spPr>
        </p:pic>
        <p:grpSp>
          <p:nvGrpSpPr>
            <p:cNvPr id="39" name="그룹 38"/>
            <p:cNvGrpSpPr/>
            <p:nvPr/>
          </p:nvGrpSpPr>
          <p:grpSpPr>
            <a:xfrm>
              <a:off x="3810" y="1921206"/>
              <a:ext cx="9691598" cy="396798"/>
              <a:chOff x="0" y="1422395"/>
              <a:chExt cx="9691598" cy="396798"/>
            </a:xfrm>
          </p:grpSpPr>
          <p:pic>
            <p:nvPicPr>
              <p:cNvPr id="40" name="그림 39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45720" y="1422395"/>
                <a:ext cx="997685" cy="243133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2985135" y="1433615"/>
                <a:ext cx="649605" cy="22441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rgbClr val="2C3F58"/>
                    </a:solidFill>
                    <a:latin typeface="맑은 고딕"/>
                    <a:ea typeface="맑은 고딕"/>
                  </a:rPr>
                  <a:t>대여하기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537586" y="1422395"/>
                <a:ext cx="1406270" cy="223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rgbClr val="2C3F58"/>
                    </a:solidFill>
                    <a:latin typeface="맑은 고딕"/>
                    <a:ea typeface="맑은 고딕"/>
                  </a:rPr>
                  <a:t>대여 내역 조회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928235" y="1422395"/>
                <a:ext cx="954405" cy="22352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rgbClr val="2C3F58"/>
                    </a:solidFill>
                    <a:latin typeface="맑은 고딕"/>
                    <a:ea typeface="맑은 고딕"/>
                  </a:rPr>
                  <a:t>이용 내역 조회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519928" y="1422395"/>
                <a:ext cx="1406270" cy="223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rgbClr val="2C3F58"/>
                    </a:solidFill>
                    <a:latin typeface="맑은 고딕"/>
                    <a:ea typeface="맑은 고딕"/>
                  </a:rPr>
                  <a:t>정보 조회</a:t>
                </a:r>
              </a:p>
            </p:txBody>
          </p:sp>
          <p:cxnSp>
            <p:nvCxnSpPr>
              <p:cNvPr id="45" name="직선 연결선 44"/>
              <p:cNvCxnSpPr/>
              <p:nvPr/>
            </p:nvCxnSpPr>
            <p:spPr>
              <a:xfrm>
                <a:off x="0" y="1819193"/>
                <a:ext cx="9691598" cy="0"/>
              </a:xfrm>
              <a:prstGeom prst="line">
                <a:avLst/>
              </a:prstGeom>
              <a:ln w="6350">
                <a:solidFill>
                  <a:srgbClr val="DEE2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28668"/>
              </p:ext>
            </p:extLst>
          </p:nvPr>
        </p:nvGraphicFramePr>
        <p:xfrm>
          <a:off x="746901" y="2708910"/>
          <a:ext cx="8173761" cy="115633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041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13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9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815"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일련번호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대여함번호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구분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이용일자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64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</a:t>
                      </a:r>
                      <a:r>
                        <a:rPr lang="ko-KR" altLang="en-US" sz="90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번 대여함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닫힘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2020-12-09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14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시 </a:t>
                      </a: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36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분 </a:t>
                      </a: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58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초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46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</a:t>
                      </a:r>
                      <a:r>
                        <a:rPr lang="ko-KR" altLang="en-US" sz="90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번 대여함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열림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2020-12-09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13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시 </a:t>
                      </a: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24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분 </a:t>
                      </a: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12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초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0" y="1700784"/>
            <a:ext cx="9691598" cy="602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400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이용 내역 조회</a:t>
            </a:r>
          </a:p>
        </p:txBody>
      </p:sp>
      <p:sp>
        <p:nvSpPr>
          <p:cNvPr id="20" name="Page 1">
            <a:extLst>
              <a:ext uri="{FF2B5EF4-FFF2-40B4-BE49-F238E27FC236}">
                <a16:creationId xmlns:a16="http://schemas.microsoft.com/office/drawing/2014/main" id="{35F67BDB-B118-40C8-8754-F11FEC481F3E}"/>
              </a:ext>
            </a:extLst>
          </p:cNvPr>
          <p:cNvSpPr/>
          <p:nvPr/>
        </p:nvSpPr>
        <p:spPr>
          <a:xfrm>
            <a:off x="1234236" y="2722789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Page 1">
            <a:extLst>
              <a:ext uri="{FF2B5EF4-FFF2-40B4-BE49-F238E27FC236}">
                <a16:creationId xmlns:a16="http://schemas.microsoft.com/office/drawing/2014/main" id="{6DDDF4F3-7BBE-4F9D-9B1B-E404BA870F46}"/>
              </a:ext>
            </a:extLst>
          </p:cNvPr>
          <p:cNvSpPr/>
          <p:nvPr/>
        </p:nvSpPr>
        <p:spPr>
          <a:xfrm>
            <a:off x="3200768" y="272278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Page 1">
            <a:extLst>
              <a:ext uri="{FF2B5EF4-FFF2-40B4-BE49-F238E27FC236}">
                <a16:creationId xmlns:a16="http://schemas.microsoft.com/office/drawing/2014/main" id="{0AA53FFD-218B-4151-B5B4-1C5B92137C7D}"/>
              </a:ext>
            </a:extLst>
          </p:cNvPr>
          <p:cNvSpPr/>
          <p:nvPr/>
        </p:nvSpPr>
        <p:spPr>
          <a:xfrm>
            <a:off x="5468486" y="270891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D3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Page 1">
            <a:extLst>
              <a:ext uri="{FF2B5EF4-FFF2-40B4-BE49-F238E27FC236}">
                <a16:creationId xmlns:a16="http://schemas.microsoft.com/office/drawing/2014/main" id="{ADB297D0-E8A2-4386-9998-5092B6A83373}"/>
              </a:ext>
            </a:extLst>
          </p:cNvPr>
          <p:cNvSpPr/>
          <p:nvPr/>
        </p:nvSpPr>
        <p:spPr>
          <a:xfrm>
            <a:off x="7371273" y="270076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D4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Page 1">
            <a:extLst>
              <a:ext uri="{FF2B5EF4-FFF2-40B4-BE49-F238E27FC236}">
                <a16:creationId xmlns:a16="http://schemas.microsoft.com/office/drawing/2014/main" id="{0521784F-D69C-4120-A396-AD159D57F9D9}"/>
              </a:ext>
            </a:extLst>
          </p:cNvPr>
          <p:cNvSpPr/>
          <p:nvPr/>
        </p:nvSpPr>
        <p:spPr>
          <a:xfrm>
            <a:off x="37432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Page 1">
            <a:extLst>
              <a:ext uri="{FF2B5EF4-FFF2-40B4-BE49-F238E27FC236}">
                <a16:creationId xmlns:a16="http://schemas.microsoft.com/office/drawing/2014/main" id="{E869BE56-23D9-46A1-AC9E-87B22D66BA79}"/>
              </a:ext>
            </a:extLst>
          </p:cNvPr>
          <p:cNvSpPr/>
          <p:nvPr/>
        </p:nvSpPr>
        <p:spPr>
          <a:xfrm>
            <a:off x="2766798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Page 1">
            <a:extLst>
              <a:ext uri="{FF2B5EF4-FFF2-40B4-BE49-F238E27FC236}">
                <a16:creationId xmlns:a16="http://schemas.microsoft.com/office/drawing/2014/main" id="{9F9FBC66-10AE-4F1D-AD3C-5B271405A7EB}"/>
              </a:ext>
            </a:extLst>
          </p:cNvPr>
          <p:cNvSpPr/>
          <p:nvPr/>
        </p:nvSpPr>
        <p:spPr>
          <a:xfrm>
            <a:off x="3618301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A3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age 1">
            <a:extLst>
              <a:ext uri="{FF2B5EF4-FFF2-40B4-BE49-F238E27FC236}">
                <a16:creationId xmlns:a16="http://schemas.microsoft.com/office/drawing/2014/main" id="{E86B8B95-138D-4FA9-B5C9-44C361835088}"/>
              </a:ext>
            </a:extLst>
          </p:cNvPr>
          <p:cNvSpPr/>
          <p:nvPr/>
        </p:nvSpPr>
        <p:spPr>
          <a:xfrm>
            <a:off x="4725519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A4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Page 1">
            <a:extLst>
              <a:ext uri="{FF2B5EF4-FFF2-40B4-BE49-F238E27FC236}">
                <a16:creationId xmlns:a16="http://schemas.microsoft.com/office/drawing/2014/main" id="{C03FFE81-17B5-422E-BEA9-7BF79DF65A47}"/>
              </a:ext>
            </a:extLst>
          </p:cNvPr>
          <p:cNvSpPr/>
          <p:nvPr/>
        </p:nvSpPr>
        <p:spPr>
          <a:xfrm>
            <a:off x="5773471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A5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" name="Page 1">
            <a:extLst>
              <a:ext uri="{FF2B5EF4-FFF2-40B4-BE49-F238E27FC236}">
                <a16:creationId xmlns:a16="http://schemas.microsoft.com/office/drawing/2014/main" id="{A5EE1B0C-FC76-4167-8426-5DF4ECA18977}"/>
              </a:ext>
            </a:extLst>
          </p:cNvPr>
          <p:cNvSpPr/>
          <p:nvPr/>
        </p:nvSpPr>
        <p:spPr>
          <a:xfrm>
            <a:off x="7905677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A6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9597" y="1208573"/>
            <a:ext cx="4572000" cy="568006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solidFill>
            <a:srgbClr val="FFFF00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 dirty="0">
                <a:latin typeface="NanumMyeongjo"/>
                <a:ea typeface="NanumMyeongjo"/>
              </a:rPr>
              <a:t>	회원 </a:t>
            </a:r>
            <a:r>
              <a:rPr lang="en-US" altLang="ko-KR" sz="1900" dirty="0">
                <a:latin typeface="NanumMyeongjo"/>
                <a:ea typeface="NanumMyeongjo"/>
              </a:rPr>
              <a:t>-</a:t>
            </a:r>
            <a:r>
              <a:rPr lang="ko-KR" altLang="en-US" sz="1900" dirty="0">
                <a:latin typeface="NanumMyeongjo"/>
                <a:ea typeface="NanumMyeongjo"/>
              </a:rPr>
              <a:t> 정보 조회 화면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NanumMyeongjo"/>
                <a:ea typeface="NanumMyeongjo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8"/>
            <a:ext cx="254421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무인 대여함 선택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후 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A7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탈퇴 처리 후 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[DELETE] ~/member/{id}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A8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수정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~/member/{id}/form</a:t>
            </a:r>
          </a:p>
          <a:p>
            <a:pPr lvl="0"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회원의 아이디를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회원의 이메일을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회원의 </a:t>
            </a:r>
            <a:r>
              <a:rPr lang="ko-KR" altLang="en-US" sz="10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핸드폰 번호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D4 :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회원의 카드 명이 존재할 경우 카드 명을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존재하지 않는다면 공란을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0" y="1705737"/>
            <a:ext cx="5119597" cy="499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내 정보 보기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5498" y="2575551"/>
            <a:ext cx="3600450" cy="34938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55498" y="2359524"/>
            <a:ext cx="450342" cy="195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아이디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5498" y="3254307"/>
            <a:ext cx="3600450" cy="34938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55498" y="3038280"/>
            <a:ext cx="715899" cy="18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이메일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5497" y="3893820"/>
            <a:ext cx="3600450" cy="34938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55497" y="3677793"/>
            <a:ext cx="811619" cy="187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핸드폰 번호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5498" y="4551045"/>
            <a:ext cx="3600450" cy="34938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55497" y="4356548"/>
            <a:ext cx="715899" cy="194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카드 명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2460" y="2640135"/>
            <a:ext cx="553357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900" dirty="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7yhn8u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2460" y="3317748"/>
            <a:ext cx="1481496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900" dirty="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dongyeonlee@naver.com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2460" y="3956689"/>
            <a:ext cx="907621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900" dirty="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010-2818-2261</a:t>
            </a: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7117" y="5086458"/>
            <a:ext cx="1623238" cy="360719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32708" y="5086458"/>
            <a:ext cx="1623238" cy="360719"/>
          </a:xfrm>
          <a:prstGeom prst="rect">
            <a:avLst/>
          </a:prstGeom>
        </p:spPr>
      </p:pic>
      <p:sp>
        <p:nvSpPr>
          <p:cNvPr id="25" name="Page 1">
            <a:extLst>
              <a:ext uri="{FF2B5EF4-FFF2-40B4-BE49-F238E27FC236}">
                <a16:creationId xmlns:a16="http://schemas.microsoft.com/office/drawing/2014/main" id="{94BFB4A3-1C20-4E21-AB6B-8BCF213A32BD}"/>
              </a:ext>
            </a:extLst>
          </p:cNvPr>
          <p:cNvSpPr/>
          <p:nvPr/>
        </p:nvSpPr>
        <p:spPr>
          <a:xfrm>
            <a:off x="337938" y="263381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Page 1">
            <a:extLst>
              <a:ext uri="{FF2B5EF4-FFF2-40B4-BE49-F238E27FC236}">
                <a16:creationId xmlns:a16="http://schemas.microsoft.com/office/drawing/2014/main" id="{BF95CC86-2D13-4845-BB9F-882281F30415}"/>
              </a:ext>
            </a:extLst>
          </p:cNvPr>
          <p:cNvSpPr/>
          <p:nvPr/>
        </p:nvSpPr>
        <p:spPr>
          <a:xfrm>
            <a:off x="329377" y="333922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age 1">
            <a:extLst>
              <a:ext uri="{FF2B5EF4-FFF2-40B4-BE49-F238E27FC236}">
                <a16:creationId xmlns:a16="http://schemas.microsoft.com/office/drawing/2014/main" id="{2C53E407-B32E-498D-AC43-9D1CB1F786CD}"/>
              </a:ext>
            </a:extLst>
          </p:cNvPr>
          <p:cNvSpPr/>
          <p:nvPr/>
        </p:nvSpPr>
        <p:spPr>
          <a:xfrm>
            <a:off x="329376" y="3961472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D3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Page 1">
            <a:extLst>
              <a:ext uri="{FF2B5EF4-FFF2-40B4-BE49-F238E27FC236}">
                <a16:creationId xmlns:a16="http://schemas.microsoft.com/office/drawing/2014/main" id="{CBB40DD2-FF0E-437A-87B6-B9E0704B8BDD}"/>
              </a:ext>
            </a:extLst>
          </p:cNvPr>
          <p:cNvSpPr/>
          <p:nvPr/>
        </p:nvSpPr>
        <p:spPr>
          <a:xfrm>
            <a:off x="329375" y="461296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D4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" name="Page 1">
            <a:extLst>
              <a:ext uri="{FF2B5EF4-FFF2-40B4-BE49-F238E27FC236}">
                <a16:creationId xmlns:a16="http://schemas.microsoft.com/office/drawing/2014/main" id="{666B093B-9466-4EBB-B12C-668B405B33D9}"/>
              </a:ext>
            </a:extLst>
          </p:cNvPr>
          <p:cNvSpPr/>
          <p:nvPr/>
        </p:nvSpPr>
        <p:spPr>
          <a:xfrm>
            <a:off x="298779" y="515226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A7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Page 1">
            <a:extLst>
              <a:ext uri="{FF2B5EF4-FFF2-40B4-BE49-F238E27FC236}">
                <a16:creationId xmlns:a16="http://schemas.microsoft.com/office/drawing/2014/main" id="{B720E02B-69DD-4876-B197-1B08CB43762D}"/>
              </a:ext>
            </a:extLst>
          </p:cNvPr>
          <p:cNvSpPr/>
          <p:nvPr/>
        </p:nvSpPr>
        <p:spPr>
          <a:xfrm>
            <a:off x="2314371" y="516037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A8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F0BF1D-266E-4482-B575-AE1470B7ABF9}"/>
              </a:ext>
            </a:extLst>
          </p:cNvPr>
          <p:cNvSpPr txBox="1"/>
          <p:nvPr/>
        </p:nvSpPr>
        <p:spPr>
          <a:xfrm>
            <a:off x="632460" y="4603993"/>
            <a:ext cx="53091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900" dirty="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학생증</a:t>
            </a:r>
            <a:endParaRPr lang="en-US" altLang="ko-KR" sz="900" dirty="0">
              <a:ln w="9525">
                <a:solidFill>
                  <a:schemeClr val="accent3"/>
                </a:solidFill>
              </a:ln>
              <a:solidFill>
                <a:srgbClr val="70809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59578FF-B8FE-45A0-AB17-698D58665031}"/>
              </a:ext>
            </a:extLst>
          </p:cNvPr>
          <p:cNvGrpSpPr/>
          <p:nvPr/>
        </p:nvGrpSpPr>
        <p:grpSpPr>
          <a:xfrm>
            <a:off x="0" y="768858"/>
            <a:ext cx="9691598" cy="427863"/>
            <a:chOff x="3810" y="1890141"/>
            <a:chExt cx="9691598" cy="427863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AA8B89C3-3019-40C4-9D56-77AADC374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121270" y="1890141"/>
              <a:ext cx="1143126" cy="304833"/>
            </a:xfrm>
            <a:prstGeom prst="rect">
              <a:avLst/>
            </a:prstGeom>
          </p:spPr>
        </p:pic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8D3F8FBA-0FF6-4F14-90B9-882F0D451CE7}"/>
                </a:ext>
              </a:extLst>
            </p:cNvPr>
            <p:cNvGrpSpPr/>
            <p:nvPr/>
          </p:nvGrpSpPr>
          <p:grpSpPr>
            <a:xfrm>
              <a:off x="3810" y="1921206"/>
              <a:ext cx="9691598" cy="396798"/>
              <a:chOff x="0" y="1422395"/>
              <a:chExt cx="9691598" cy="396798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9F72E36A-1026-4A90-9DEA-E6D3C2074F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345720" y="1422395"/>
                <a:ext cx="997685" cy="243133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3A7FCD9-FBA6-474C-A704-67694166329E}"/>
                  </a:ext>
                </a:extLst>
              </p:cNvPr>
              <p:cNvSpPr txBox="1"/>
              <p:nvPr/>
            </p:nvSpPr>
            <p:spPr>
              <a:xfrm>
                <a:off x="2985135" y="1433615"/>
                <a:ext cx="649605" cy="22441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rgbClr val="2C3F58"/>
                    </a:solidFill>
                    <a:latin typeface="맑은 고딕"/>
                    <a:ea typeface="맑은 고딕"/>
                  </a:rPr>
                  <a:t>대여하기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DE3D522-13C2-4A30-A90A-0ACC33854CB8}"/>
                  </a:ext>
                </a:extLst>
              </p:cNvPr>
              <p:cNvSpPr txBox="1"/>
              <p:nvPr/>
            </p:nvSpPr>
            <p:spPr>
              <a:xfrm>
                <a:off x="3537586" y="1422395"/>
                <a:ext cx="1406270" cy="223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rgbClr val="2C3F58"/>
                    </a:solidFill>
                    <a:latin typeface="맑은 고딕"/>
                    <a:ea typeface="맑은 고딕"/>
                  </a:rPr>
                  <a:t>대여 내역 조회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D8C90B9-FA22-457C-A484-63D16AF88413}"/>
                  </a:ext>
                </a:extLst>
              </p:cNvPr>
              <p:cNvSpPr txBox="1"/>
              <p:nvPr/>
            </p:nvSpPr>
            <p:spPr>
              <a:xfrm>
                <a:off x="4928235" y="1422395"/>
                <a:ext cx="954405" cy="22352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rgbClr val="2C3F58"/>
                    </a:solidFill>
                    <a:latin typeface="맑은 고딕"/>
                    <a:ea typeface="맑은 고딕"/>
                  </a:rPr>
                  <a:t>이용 내역 조회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E6DA1D8-F21E-496B-9345-B05CB2ED43BA}"/>
                  </a:ext>
                </a:extLst>
              </p:cNvPr>
              <p:cNvSpPr txBox="1"/>
              <p:nvPr/>
            </p:nvSpPr>
            <p:spPr>
              <a:xfrm>
                <a:off x="5519928" y="1422395"/>
                <a:ext cx="1406270" cy="223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rgbClr val="2C3F58"/>
                    </a:solidFill>
                    <a:latin typeface="맑은 고딕"/>
                    <a:ea typeface="맑은 고딕"/>
                  </a:rPr>
                  <a:t>정보 조회</a:t>
                </a: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BD1CB01A-5DD8-424B-B20A-006A9223ACCE}"/>
                  </a:ext>
                </a:extLst>
              </p:cNvPr>
              <p:cNvCxnSpPr/>
              <p:nvPr/>
            </p:nvCxnSpPr>
            <p:spPr>
              <a:xfrm>
                <a:off x="0" y="1819193"/>
                <a:ext cx="9691598" cy="0"/>
              </a:xfrm>
              <a:prstGeom prst="line">
                <a:avLst/>
              </a:prstGeom>
              <a:ln w="6350">
                <a:solidFill>
                  <a:srgbClr val="DEE2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Page 1">
            <a:extLst>
              <a:ext uri="{FF2B5EF4-FFF2-40B4-BE49-F238E27FC236}">
                <a16:creationId xmlns:a16="http://schemas.microsoft.com/office/drawing/2014/main" id="{F217996C-C3AA-4413-B8EB-3DC656A4C269}"/>
              </a:ext>
            </a:extLst>
          </p:cNvPr>
          <p:cNvSpPr/>
          <p:nvPr/>
        </p:nvSpPr>
        <p:spPr>
          <a:xfrm>
            <a:off x="37432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7" name="Page 1">
            <a:extLst>
              <a:ext uri="{FF2B5EF4-FFF2-40B4-BE49-F238E27FC236}">
                <a16:creationId xmlns:a16="http://schemas.microsoft.com/office/drawing/2014/main" id="{B2BE7595-8C16-4D0B-B927-E94D2ED67A06}"/>
              </a:ext>
            </a:extLst>
          </p:cNvPr>
          <p:cNvSpPr/>
          <p:nvPr/>
        </p:nvSpPr>
        <p:spPr>
          <a:xfrm>
            <a:off x="2766798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age 1">
            <a:extLst>
              <a:ext uri="{FF2B5EF4-FFF2-40B4-BE49-F238E27FC236}">
                <a16:creationId xmlns:a16="http://schemas.microsoft.com/office/drawing/2014/main" id="{5F79A25A-B618-4C5E-9311-A8EE4D86D2BE}"/>
              </a:ext>
            </a:extLst>
          </p:cNvPr>
          <p:cNvSpPr/>
          <p:nvPr/>
        </p:nvSpPr>
        <p:spPr>
          <a:xfrm>
            <a:off x="3618301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A3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9" name="Page 1">
            <a:extLst>
              <a:ext uri="{FF2B5EF4-FFF2-40B4-BE49-F238E27FC236}">
                <a16:creationId xmlns:a16="http://schemas.microsoft.com/office/drawing/2014/main" id="{481CD2E4-5ECF-4E81-BE6E-C0944BF1967D}"/>
              </a:ext>
            </a:extLst>
          </p:cNvPr>
          <p:cNvSpPr/>
          <p:nvPr/>
        </p:nvSpPr>
        <p:spPr>
          <a:xfrm>
            <a:off x="4725519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A4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0" name="Page 1">
            <a:extLst>
              <a:ext uri="{FF2B5EF4-FFF2-40B4-BE49-F238E27FC236}">
                <a16:creationId xmlns:a16="http://schemas.microsoft.com/office/drawing/2014/main" id="{93BEB464-A802-4057-B6B1-D7CF0E0A7CD4}"/>
              </a:ext>
            </a:extLst>
          </p:cNvPr>
          <p:cNvSpPr/>
          <p:nvPr/>
        </p:nvSpPr>
        <p:spPr>
          <a:xfrm>
            <a:off x="5773471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A5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Page 1">
            <a:extLst>
              <a:ext uri="{FF2B5EF4-FFF2-40B4-BE49-F238E27FC236}">
                <a16:creationId xmlns:a16="http://schemas.microsoft.com/office/drawing/2014/main" id="{F8097E22-26B9-4E4E-B7DA-222E5A0EB884}"/>
              </a:ext>
            </a:extLst>
          </p:cNvPr>
          <p:cNvSpPr/>
          <p:nvPr/>
        </p:nvSpPr>
        <p:spPr>
          <a:xfrm>
            <a:off x="7905677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A6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9597" y="1208574"/>
            <a:ext cx="4572000" cy="564942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solidFill>
            <a:srgbClr val="FFFF00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NanumMyeongjo"/>
                <a:ea typeface="NanumMyeongjo"/>
              </a:rPr>
              <a:t>	회원 </a:t>
            </a:r>
            <a:r>
              <a:rPr lang="en-US" altLang="ko-KR" sz="1900">
                <a:latin typeface="NanumMyeongjo"/>
                <a:ea typeface="NanumMyeongjo"/>
              </a:rPr>
              <a:t>-</a:t>
            </a:r>
            <a:r>
              <a:rPr lang="ko-KR" altLang="en-US" sz="1900">
                <a:latin typeface="NanumMyeongjo"/>
                <a:ea typeface="NanumMyeongjo"/>
              </a:rPr>
              <a:t> 정보 수정 화면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NanumMyeongjo"/>
                <a:ea typeface="NanumMyeongjo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8"/>
            <a:ext cx="250040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무인 대여함 선택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후 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A7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이메일을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입력받는다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형식은 다음과 같다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형식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ex ) ‘example@example.com’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A8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핸드폰 번호를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입력받는다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lvl="0" indent="-171450">
              <a:buFontTx/>
              <a:buChar char="-"/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핸드폰 번호 형식 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ex) ‘000-0000-0000’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A9 : A7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A8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항목의 이메일과 핸드폰 번호를  이용하여 회원의 정보를 수정한다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[PUT] ~/member/{id}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A7~A8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공란인 상태로 내 정보 수정 시도를 하면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입력란을 작성하세요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.’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문구를 출력한다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회원의 이메일이 미리 입력되어 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회원의 핸드폰 번호가 미리 입력되어 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5499" y="2209800"/>
            <a:ext cx="3600452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내 정보 수정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09170" y="2843971"/>
            <a:ext cx="453870" cy="195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이메일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9170" y="3059617"/>
            <a:ext cx="2660143" cy="34938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9171" y="3716842"/>
            <a:ext cx="2660142" cy="34938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009168" y="3522345"/>
            <a:ext cx="715899" cy="19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핸드폰 번호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086132" y="3122486"/>
            <a:ext cx="1481496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900" dirty="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dongyeonlee@naver.com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086131" y="3779711"/>
            <a:ext cx="907621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900" dirty="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010-2818-2261</a:t>
            </a:r>
          </a:p>
        </p:txBody>
      </p:sp>
      <p:pic>
        <p:nvPicPr>
          <p:cNvPr id="70" name="그림 69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009168" y="4318717"/>
            <a:ext cx="2660144" cy="40644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006604" y="4394054"/>
            <a:ext cx="2660142" cy="261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b="1">
                <a:solidFill>
                  <a:schemeClr val="lt1"/>
                </a:solidFill>
                <a:latin typeface="맑은 고딕"/>
                <a:ea typeface="맑은 고딕"/>
              </a:rPr>
              <a:t>수정</a:t>
            </a:r>
          </a:p>
        </p:txBody>
      </p:sp>
      <p:sp>
        <p:nvSpPr>
          <p:cNvPr id="19" name="Page 1">
            <a:extLst>
              <a:ext uri="{FF2B5EF4-FFF2-40B4-BE49-F238E27FC236}">
                <a16:creationId xmlns:a16="http://schemas.microsoft.com/office/drawing/2014/main" id="{EFFA6532-1B83-449E-982A-23A76FAD4FE2}"/>
              </a:ext>
            </a:extLst>
          </p:cNvPr>
          <p:cNvSpPr/>
          <p:nvPr/>
        </p:nvSpPr>
        <p:spPr>
          <a:xfrm>
            <a:off x="555499" y="3137251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Page 1">
            <a:extLst>
              <a:ext uri="{FF2B5EF4-FFF2-40B4-BE49-F238E27FC236}">
                <a16:creationId xmlns:a16="http://schemas.microsoft.com/office/drawing/2014/main" id="{2B2206BC-116F-4DE9-B471-AD7A6883CB31}"/>
              </a:ext>
            </a:extLst>
          </p:cNvPr>
          <p:cNvSpPr/>
          <p:nvPr/>
        </p:nvSpPr>
        <p:spPr>
          <a:xfrm>
            <a:off x="793733" y="313324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A7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Page 1">
            <a:extLst>
              <a:ext uri="{FF2B5EF4-FFF2-40B4-BE49-F238E27FC236}">
                <a16:creationId xmlns:a16="http://schemas.microsoft.com/office/drawing/2014/main" id="{A907A7DE-3360-41D0-9EBA-4663EDE98354}"/>
              </a:ext>
            </a:extLst>
          </p:cNvPr>
          <p:cNvSpPr/>
          <p:nvPr/>
        </p:nvSpPr>
        <p:spPr>
          <a:xfrm>
            <a:off x="555499" y="3784129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Page 1">
            <a:extLst>
              <a:ext uri="{FF2B5EF4-FFF2-40B4-BE49-F238E27FC236}">
                <a16:creationId xmlns:a16="http://schemas.microsoft.com/office/drawing/2014/main" id="{6CA003DF-7D79-4C3F-B5D8-D77FFC87FE48}"/>
              </a:ext>
            </a:extLst>
          </p:cNvPr>
          <p:cNvSpPr/>
          <p:nvPr/>
        </p:nvSpPr>
        <p:spPr>
          <a:xfrm>
            <a:off x="793733" y="3780124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A8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Page 1">
            <a:extLst>
              <a:ext uri="{FF2B5EF4-FFF2-40B4-BE49-F238E27FC236}">
                <a16:creationId xmlns:a16="http://schemas.microsoft.com/office/drawing/2014/main" id="{B9CE99A8-2C5F-4142-86D0-DF76F294E515}"/>
              </a:ext>
            </a:extLst>
          </p:cNvPr>
          <p:cNvSpPr/>
          <p:nvPr/>
        </p:nvSpPr>
        <p:spPr>
          <a:xfrm>
            <a:off x="793733" y="440364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A9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E04284D-2B1B-4681-9D32-52656B06F132}"/>
              </a:ext>
            </a:extLst>
          </p:cNvPr>
          <p:cNvGrpSpPr/>
          <p:nvPr/>
        </p:nvGrpSpPr>
        <p:grpSpPr>
          <a:xfrm>
            <a:off x="0" y="768858"/>
            <a:ext cx="9691598" cy="427863"/>
            <a:chOff x="3810" y="1890141"/>
            <a:chExt cx="9691598" cy="427863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34FB350-E071-41E7-87E2-9C981F858A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8121270" y="1890141"/>
              <a:ext cx="1143126" cy="304833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D73704B-1688-44B4-8F47-8D24E9FCD982}"/>
                </a:ext>
              </a:extLst>
            </p:cNvPr>
            <p:cNvGrpSpPr/>
            <p:nvPr/>
          </p:nvGrpSpPr>
          <p:grpSpPr>
            <a:xfrm>
              <a:off x="3810" y="1921206"/>
              <a:ext cx="9691598" cy="396798"/>
              <a:chOff x="0" y="1422395"/>
              <a:chExt cx="9691598" cy="396798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6B47FFF2-469B-46B1-9051-4A337F4D48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345720" y="1422395"/>
                <a:ext cx="997685" cy="243133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001112-D141-47A9-BC62-D80E145DD1B0}"/>
                  </a:ext>
                </a:extLst>
              </p:cNvPr>
              <p:cNvSpPr txBox="1"/>
              <p:nvPr/>
            </p:nvSpPr>
            <p:spPr>
              <a:xfrm>
                <a:off x="2985135" y="1433615"/>
                <a:ext cx="649605" cy="22441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rgbClr val="2C3F58"/>
                    </a:solidFill>
                    <a:latin typeface="맑은 고딕"/>
                    <a:ea typeface="맑은 고딕"/>
                  </a:rPr>
                  <a:t>대여하기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91CFCB8-4B77-48BC-86A3-2FDD1886CC6F}"/>
                  </a:ext>
                </a:extLst>
              </p:cNvPr>
              <p:cNvSpPr txBox="1"/>
              <p:nvPr/>
            </p:nvSpPr>
            <p:spPr>
              <a:xfrm>
                <a:off x="3537586" y="1422395"/>
                <a:ext cx="1406270" cy="223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rgbClr val="2C3F58"/>
                    </a:solidFill>
                    <a:latin typeface="맑은 고딕"/>
                    <a:ea typeface="맑은 고딕"/>
                  </a:rPr>
                  <a:t>대여 내역 조회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0AD0EF0-D0C0-4A4A-8D23-BA1A918AF5C9}"/>
                  </a:ext>
                </a:extLst>
              </p:cNvPr>
              <p:cNvSpPr txBox="1"/>
              <p:nvPr/>
            </p:nvSpPr>
            <p:spPr>
              <a:xfrm>
                <a:off x="4928235" y="1422395"/>
                <a:ext cx="954405" cy="22352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rgbClr val="2C3F58"/>
                    </a:solidFill>
                    <a:latin typeface="맑은 고딕"/>
                    <a:ea typeface="맑은 고딕"/>
                  </a:rPr>
                  <a:t>이용 내역 조회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2A62F28-F650-404B-AD5B-51FEFE6E89C8}"/>
                  </a:ext>
                </a:extLst>
              </p:cNvPr>
              <p:cNvSpPr txBox="1"/>
              <p:nvPr/>
            </p:nvSpPr>
            <p:spPr>
              <a:xfrm>
                <a:off x="5519928" y="1422395"/>
                <a:ext cx="1406270" cy="223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rgbClr val="2C3F58"/>
                    </a:solidFill>
                    <a:latin typeface="맑은 고딕"/>
                    <a:ea typeface="맑은 고딕"/>
                  </a:rPr>
                  <a:t>정보 조회</a:t>
                </a: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F9E2F248-6F16-4D1B-8707-05CC96998582}"/>
                  </a:ext>
                </a:extLst>
              </p:cNvPr>
              <p:cNvCxnSpPr/>
              <p:nvPr/>
            </p:nvCxnSpPr>
            <p:spPr>
              <a:xfrm>
                <a:off x="0" y="1819193"/>
                <a:ext cx="9691598" cy="0"/>
              </a:xfrm>
              <a:prstGeom prst="line">
                <a:avLst/>
              </a:prstGeom>
              <a:ln w="6350">
                <a:solidFill>
                  <a:srgbClr val="DEE2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Page 1">
            <a:extLst>
              <a:ext uri="{FF2B5EF4-FFF2-40B4-BE49-F238E27FC236}">
                <a16:creationId xmlns:a16="http://schemas.microsoft.com/office/drawing/2014/main" id="{53DC698E-F6C7-4983-AB03-7261B629C899}"/>
              </a:ext>
            </a:extLst>
          </p:cNvPr>
          <p:cNvSpPr/>
          <p:nvPr/>
        </p:nvSpPr>
        <p:spPr>
          <a:xfrm>
            <a:off x="37432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Page 1">
            <a:extLst>
              <a:ext uri="{FF2B5EF4-FFF2-40B4-BE49-F238E27FC236}">
                <a16:creationId xmlns:a16="http://schemas.microsoft.com/office/drawing/2014/main" id="{E3321D34-1608-46ED-B206-660D0642280D}"/>
              </a:ext>
            </a:extLst>
          </p:cNvPr>
          <p:cNvSpPr/>
          <p:nvPr/>
        </p:nvSpPr>
        <p:spPr>
          <a:xfrm>
            <a:off x="2766798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" name="Page 1">
            <a:extLst>
              <a:ext uri="{FF2B5EF4-FFF2-40B4-BE49-F238E27FC236}">
                <a16:creationId xmlns:a16="http://schemas.microsoft.com/office/drawing/2014/main" id="{0CA260AE-3B9C-4783-9C95-33128367AA4D}"/>
              </a:ext>
            </a:extLst>
          </p:cNvPr>
          <p:cNvSpPr/>
          <p:nvPr/>
        </p:nvSpPr>
        <p:spPr>
          <a:xfrm>
            <a:off x="3618301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A3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" name="Page 1">
            <a:extLst>
              <a:ext uri="{FF2B5EF4-FFF2-40B4-BE49-F238E27FC236}">
                <a16:creationId xmlns:a16="http://schemas.microsoft.com/office/drawing/2014/main" id="{B49357B1-7ACF-4A7F-89EA-5CCC4876760C}"/>
              </a:ext>
            </a:extLst>
          </p:cNvPr>
          <p:cNvSpPr/>
          <p:nvPr/>
        </p:nvSpPr>
        <p:spPr>
          <a:xfrm>
            <a:off x="4725519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A4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" name="Page 1">
            <a:extLst>
              <a:ext uri="{FF2B5EF4-FFF2-40B4-BE49-F238E27FC236}">
                <a16:creationId xmlns:a16="http://schemas.microsoft.com/office/drawing/2014/main" id="{1D797AA5-56F4-43D7-8E4B-2C5AEF9E58B9}"/>
              </a:ext>
            </a:extLst>
          </p:cNvPr>
          <p:cNvSpPr/>
          <p:nvPr/>
        </p:nvSpPr>
        <p:spPr>
          <a:xfrm>
            <a:off x="5773471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A5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1" name="Page 1">
            <a:extLst>
              <a:ext uri="{FF2B5EF4-FFF2-40B4-BE49-F238E27FC236}">
                <a16:creationId xmlns:a16="http://schemas.microsoft.com/office/drawing/2014/main" id="{CD25CD86-7C62-4E1E-B6FA-C828BA3075FF}"/>
              </a:ext>
            </a:extLst>
          </p:cNvPr>
          <p:cNvSpPr/>
          <p:nvPr/>
        </p:nvSpPr>
        <p:spPr>
          <a:xfrm>
            <a:off x="7905677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A6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92658"/>
            <a:ext cx="9691598" cy="616534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/>
              <a:buNone/>
              <a:defRPr/>
            </a:pPr>
            <a:r>
              <a:rPr lang="ko-KR" altLang="en-US" sz="1900">
                <a:latin typeface="나눔명조"/>
                <a:ea typeface="나눔명조"/>
              </a:rPr>
              <a:t>	관리자 </a:t>
            </a:r>
            <a:r>
              <a:rPr lang="en-US" altLang="ko-KR" sz="1900">
                <a:latin typeface="나눔명조"/>
                <a:ea typeface="나눔명조"/>
              </a:rPr>
              <a:t>-</a:t>
            </a:r>
            <a:r>
              <a:rPr lang="ko-KR" altLang="en-US" sz="1900">
                <a:latin typeface="나눔명조"/>
                <a:ea typeface="나눔명조"/>
              </a:rPr>
              <a:t> 메인 화면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나눔명조"/>
                <a:ea typeface="나눔명조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8"/>
            <a:ext cx="25061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~/main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목록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~/member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 목록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rentalbox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~/rental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usagehistory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로그아웃후 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~/logout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0070" y="2221469"/>
            <a:ext cx="3888486" cy="2100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>
                <a:solidFill>
                  <a:schemeClr val="lt1"/>
                </a:solidFill>
                <a:latin typeface="DM Serif Display"/>
                <a:ea typeface="함초롬바탕"/>
                <a:cs typeface="함초롬바탕"/>
              </a:rPr>
              <a:t>Another Think</a:t>
            </a:r>
          </a:p>
          <a:p>
            <a:pPr>
              <a:defRPr/>
            </a:pPr>
            <a:r>
              <a:rPr lang="en-US" altLang="ko-KR" sz="4400">
                <a:solidFill>
                  <a:schemeClr val="lt1"/>
                </a:solidFill>
                <a:latin typeface="DM Serif Display"/>
                <a:ea typeface="함초롬바탕"/>
                <a:cs typeface="함초롬바탕"/>
              </a:rPr>
              <a:t>Another Space</a:t>
            </a:r>
          </a:p>
          <a:p>
            <a:pPr>
              <a:defRPr/>
            </a:pPr>
            <a:r>
              <a:rPr lang="en-US" altLang="ko-KR" sz="4400">
                <a:solidFill>
                  <a:schemeClr val="lt1"/>
                </a:solidFill>
                <a:latin typeface="DM Serif Display"/>
                <a:ea typeface="함초롬바탕"/>
                <a:cs typeface="함초롬바탕"/>
              </a:rPr>
              <a:t>Another Level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1693" y="1772793"/>
            <a:ext cx="1912620" cy="20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>
                <a:solidFill>
                  <a:schemeClr val="lt1"/>
                </a:solidFill>
                <a:latin typeface="맑은 고딕"/>
                <a:ea typeface="맑은 고딕"/>
                <a:cs typeface="Calibri"/>
              </a:rPr>
              <a:t>WELCOME TO </a:t>
            </a:r>
            <a:r>
              <a:rPr lang="ko-KR" altLang="en-US" sz="800">
                <a:solidFill>
                  <a:schemeClr val="lt1"/>
                </a:solidFill>
                <a:latin typeface="맑은 고딕"/>
                <a:ea typeface="맑은 고딕"/>
                <a:cs typeface="Calibri"/>
              </a:rPr>
              <a:t>공간 대여 무인 시스템</a:t>
            </a:r>
          </a:p>
        </p:txBody>
      </p:sp>
      <p:grpSp>
        <p:nvGrpSpPr>
          <p:cNvPr id="95" name="그룹 94"/>
          <p:cNvGrpSpPr/>
          <p:nvPr/>
        </p:nvGrpSpPr>
        <p:grpSpPr>
          <a:xfrm>
            <a:off x="0" y="768858"/>
            <a:ext cx="9691598" cy="427863"/>
            <a:chOff x="19711" y="4945380"/>
            <a:chExt cx="9691598" cy="427863"/>
          </a:xfrm>
        </p:grpSpPr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63645" y="4975822"/>
              <a:ext cx="997684" cy="243133"/>
            </a:xfrm>
            <a:prstGeom prst="rect">
              <a:avLst/>
            </a:prstGeom>
          </p:spPr>
        </p:pic>
        <p:grpSp>
          <p:nvGrpSpPr>
            <p:cNvPr id="97" name="그룹 96"/>
            <p:cNvGrpSpPr/>
            <p:nvPr/>
          </p:nvGrpSpPr>
          <p:grpSpPr>
            <a:xfrm>
              <a:off x="19711" y="4945380"/>
              <a:ext cx="9691598" cy="427863"/>
              <a:chOff x="19711" y="3937254"/>
              <a:chExt cx="9691598" cy="427863"/>
            </a:xfrm>
          </p:grpSpPr>
          <p:sp>
            <p:nvSpPr>
              <p:cNvPr id="98" name="TextBox 97"/>
              <p:cNvSpPr txBox="1"/>
              <p:nvPr/>
            </p:nvSpPr>
            <p:spPr>
              <a:xfrm>
                <a:off x="2673477" y="3971776"/>
                <a:ext cx="1068705" cy="22455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chemeClr val="lt1"/>
                    </a:solidFill>
                    <a:latin typeface="맑은 고딕"/>
                    <a:ea typeface="맑은 고딕"/>
                  </a:rPr>
                  <a:t>사용자 목록 보기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3633878" y="3970081"/>
                <a:ext cx="1406270" cy="2246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chemeClr val="lt1"/>
                    </a:solidFill>
                    <a:latin typeface="맑은 고딕"/>
                    <a:ea typeface="맑은 고딕"/>
                  </a:rPr>
                  <a:t>무인 대여함 보기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4957852" y="3970081"/>
                <a:ext cx="954405" cy="22466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chemeClr val="lt1"/>
                    </a:solidFill>
                    <a:latin typeface="맑은 고딕"/>
                    <a:ea typeface="맑은 고딕"/>
                  </a:rPr>
                  <a:t>대여 정보 보기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5787670" y="3970081"/>
                <a:ext cx="1406270" cy="2246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chemeClr val="lt1"/>
                    </a:solidFill>
                    <a:latin typeface="맑은 고딕"/>
                    <a:ea typeface="맑은 고딕"/>
                  </a:rPr>
                  <a:t>이용 내역 보기</a:t>
                </a:r>
              </a:p>
            </p:txBody>
          </p:sp>
          <p:grpSp>
            <p:nvGrpSpPr>
              <p:cNvPr id="102" name="그룹 101"/>
              <p:cNvGrpSpPr/>
              <p:nvPr/>
            </p:nvGrpSpPr>
            <p:grpSpPr>
              <a:xfrm>
                <a:off x="19711" y="3937254"/>
                <a:ext cx="9691598" cy="427863"/>
                <a:chOff x="3810" y="1890141"/>
                <a:chExt cx="9691598" cy="427863"/>
              </a:xfrm>
            </p:grpSpPr>
            <p:pic>
              <p:nvPicPr>
                <p:cNvPr id="103" name="그림 102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8121270" y="1890141"/>
                  <a:ext cx="1143126" cy="304833"/>
                </a:xfrm>
                <a:prstGeom prst="rect">
                  <a:avLst/>
                </a:prstGeom>
              </p:spPr>
            </p:pic>
            <p:cxnSp>
              <p:nvCxnSpPr>
                <p:cNvPr id="104" name="직선 연결선 103"/>
                <p:cNvCxnSpPr/>
                <p:nvPr/>
              </p:nvCxnSpPr>
              <p:spPr>
                <a:xfrm>
                  <a:off x="3810" y="2318004"/>
                  <a:ext cx="9691598" cy="0"/>
                </a:xfrm>
                <a:prstGeom prst="line">
                  <a:avLst/>
                </a:prstGeom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5" name="Page 1"/>
          <p:cNvSpPr/>
          <p:nvPr/>
        </p:nvSpPr>
        <p:spPr>
          <a:xfrm>
            <a:off x="0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A1</a:t>
            </a:r>
            <a:endParaRPr kumimoji="0" lang="en-US" sz="1050" b="0" i="0" u="none" strike="noStrike" kern="1200" cap="none" spc="0" normalizeH="0" baseline="0">
              <a:solidFill>
                <a:srgbClr val="FFFFFF"/>
              </a:solidFill>
              <a:effectLst/>
              <a:latin typeface="Calibri"/>
            </a:endParaRPr>
          </a:p>
        </p:txBody>
      </p:sp>
      <p:sp>
        <p:nvSpPr>
          <p:cNvPr id="107" name="Page 1"/>
          <p:cNvSpPr/>
          <p:nvPr/>
        </p:nvSpPr>
        <p:spPr>
          <a:xfrm>
            <a:off x="2504313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2</a:t>
            </a:r>
            <a:endParaRPr kumimoji="0" lang="ko-KR" altLang="en-US" sz="1050" b="0" i="0" u="none" strike="noStrike" kern="1200" cap="none" spc="0" normalizeH="0" baseline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8" name="Page 1"/>
          <p:cNvSpPr/>
          <p:nvPr/>
        </p:nvSpPr>
        <p:spPr>
          <a:xfrm>
            <a:off x="3647694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109" name="Page 1"/>
          <p:cNvSpPr/>
          <p:nvPr/>
        </p:nvSpPr>
        <p:spPr>
          <a:xfrm>
            <a:off x="4774731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  <p:sp>
        <p:nvSpPr>
          <p:cNvPr id="110" name="Page 1"/>
          <p:cNvSpPr/>
          <p:nvPr/>
        </p:nvSpPr>
        <p:spPr>
          <a:xfrm>
            <a:off x="5840730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5</a:t>
            </a:r>
          </a:p>
        </p:txBody>
      </p:sp>
      <p:sp>
        <p:nvSpPr>
          <p:cNvPr id="111" name="Page 1"/>
          <p:cNvSpPr/>
          <p:nvPr/>
        </p:nvSpPr>
        <p:spPr>
          <a:xfrm>
            <a:off x="7893915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나눔명조"/>
                <a:ea typeface="나눔명조"/>
              </a:rPr>
              <a:t>	관리자 </a:t>
            </a:r>
            <a:r>
              <a:rPr lang="en-US" altLang="ko-KR" sz="1900">
                <a:latin typeface="나눔명조"/>
                <a:ea typeface="나눔명조"/>
              </a:rPr>
              <a:t>-</a:t>
            </a:r>
            <a:r>
              <a:rPr lang="ko-KR" altLang="en-US" sz="1900">
                <a:latin typeface="나눔명조"/>
                <a:ea typeface="나눔명조"/>
              </a:rPr>
              <a:t> 사용자 목록</a:t>
            </a:r>
            <a:r>
              <a:rPr lang="en-US" altLang="ko-KR" sz="1900">
                <a:latin typeface="나눔명조"/>
                <a:ea typeface="나눔명조"/>
              </a:rPr>
              <a:t> </a:t>
            </a:r>
            <a:r>
              <a:rPr lang="ko-KR" altLang="en-US" sz="1900">
                <a:latin typeface="나눔명조"/>
                <a:ea typeface="나눔명조"/>
              </a:rPr>
              <a:t>조회 화면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나눔명조"/>
                <a:ea typeface="나눔명조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8"/>
            <a:ext cx="255374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목록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 목록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A7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아이디를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입력받는다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A8 : A7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입력한 아이디로 사용자 정보를 검색한다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~/member/(consumes = "application/json")</a:t>
            </a:r>
          </a:p>
          <a:p>
            <a:pPr lvl="0"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결과의 일련번호를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아이디를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이메일을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핸드폰 번호를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카드 명을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탈퇴를 진행한 회원이면 탈퇴 일자를 나타내고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탈퇴를 진행하지 않았으면 탈퇴 일자를 나타내지 않는다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861509"/>
              </p:ext>
            </p:extLst>
          </p:nvPr>
        </p:nvGraphicFramePr>
        <p:xfrm>
          <a:off x="779259" y="3148203"/>
          <a:ext cx="8150449" cy="20777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356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6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6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60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02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일련번호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아이디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이메일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핸드폰 번호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카드명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탈퇴일자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7yhn8u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wkemrm12@naver.com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010-2818-2261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 dirty="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 err="1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chaedam</a:t>
                      </a:r>
                      <a:endParaRPr lang="en-US" altLang="ko-KR" sz="1100" dirty="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chaedambang@naver.com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010-6659-7113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jungwoo1128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jungwoo1128@naver.com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010-3203-7908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 err="1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junokim</a:t>
                      </a:r>
                      <a:endParaRPr lang="en-US" altLang="ko-KR" sz="1100" dirty="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junokim@naver.com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010-8901-9277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 dirty="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0" y="1700784"/>
            <a:ext cx="9691598" cy="602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400">
                <a:solidFill>
                  <a:srgbClr val="2C3F58"/>
                </a:solidFill>
                <a:latin typeface="Bahnschrift Light"/>
                <a:ea typeface="나눔명조"/>
                <a:cs typeface="함초롬바탕"/>
              </a:rPr>
              <a:t>사용자 목록 보기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80228" y="2186404"/>
            <a:ext cx="301862" cy="221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lang="ko-KR" altLang="en-US" sz="9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0" y="768858"/>
            <a:ext cx="9691598" cy="427863"/>
            <a:chOff x="19711" y="3937254"/>
            <a:chExt cx="9691598" cy="427863"/>
          </a:xfrm>
        </p:grpSpPr>
        <p:sp>
          <p:nvSpPr>
            <p:cNvPr id="89" name="TextBox 88"/>
            <p:cNvSpPr txBox="1"/>
            <p:nvPr/>
          </p:nvSpPr>
          <p:spPr>
            <a:xfrm>
              <a:off x="2673477" y="3971776"/>
              <a:ext cx="1068705" cy="2244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사용자 목록 보기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633878" y="3970081"/>
              <a:ext cx="1406270" cy="22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무인 대여함 보기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957852" y="3970081"/>
              <a:ext cx="954405" cy="2246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대여 정보 보기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787670" y="3970081"/>
              <a:ext cx="1406270" cy="22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이용 내역 보기</a:t>
              </a:r>
            </a:p>
          </p:txBody>
        </p:sp>
        <p:grpSp>
          <p:nvGrpSpPr>
            <p:cNvPr id="93" name="그룹 92"/>
            <p:cNvGrpSpPr/>
            <p:nvPr/>
          </p:nvGrpSpPr>
          <p:grpSpPr>
            <a:xfrm>
              <a:off x="19711" y="3937254"/>
              <a:ext cx="9691598" cy="427863"/>
              <a:chOff x="3810" y="1890141"/>
              <a:chExt cx="9691598" cy="427863"/>
            </a:xfrm>
          </p:grpSpPr>
          <p:pic>
            <p:nvPicPr>
              <p:cNvPr id="94" name="그림 9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8121270" y="1890141"/>
                <a:ext cx="1143126" cy="304833"/>
              </a:xfrm>
              <a:prstGeom prst="rect">
                <a:avLst/>
              </a:prstGeom>
            </p:spPr>
          </p:pic>
          <p:grpSp>
            <p:nvGrpSpPr>
              <p:cNvPr id="95" name="그룹 94"/>
              <p:cNvGrpSpPr/>
              <p:nvPr/>
            </p:nvGrpSpPr>
            <p:grpSpPr>
              <a:xfrm>
                <a:off x="3810" y="1921206"/>
                <a:ext cx="9691598" cy="396798"/>
                <a:chOff x="0" y="1422395"/>
                <a:chExt cx="9691598" cy="396798"/>
              </a:xfrm>
            </p:grpSpPr>
            <p:pic>
              <p:nvPicPr>
                <p:cNvPr id="96" name="그림 95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345720" y="1422395"/>
                  <a:ext cx="997685" cy="243133"/>
                </a:xfrm>
                <a:prstGeom prst="rect">
                  <a:avLst/>
                </a:prstGeom>
              </p:spPr>
            </p:pic>
            <p:cxnSp>
              <p:nvCxnSpPr>
                <p:cNvPr id="97" name="직선 연결선 96"/>
                <p:cNvCxnSpPr/>
                <p:nvPr/>
              </p:nvCxnSpPr>
              <p:spPr>
                <a:xfrm>
                  <a:off x="0" y="1819193"/>
                  <a:ext cx="9691598" cy="0"/>
                </a:xfrm>
                <a:prstGeom prst="line">
                  <a:avLst/>
                </a:prstGeom>
                <a:ln w="6350">
                  <a:solidFill>
                    <a:srgbClr val="DEE2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9" name="TextBox 98"/>
          <p:cNvSpPr txBox="1"/>
          <p:nvPr/>
        </p:nvSpPr>
        <p:spPr>
          <a:xfrm>
            <a:off x="3503676" y="2636901"/>
            <a:ext cx="2592324" cy="347662"/>
          </a:xfrm>
          <a:prstGeom prst="rect">
            <a:avLst/>
          </a:prstGeom>
          <a:ln cap="rnd">
            <a:solidFill>
              <a:schemeClr val="accent3"/>
            </a:solidFill>
          </a:ln>
        </p:spPr>
        <p:txBody>
          <a:bodyPr wrap="square" lIns="72009" tIns="108013" rIns="72009" bIns="108013">
            <a:spAutoFit/>
          </a:bodyPr>
          <a:lstStyle/>
          <a:p>
            <a:pPr>
              <a:defRPr/>
            </a:pPr>
            <a:r>
              <a:rPr lang="ko-KR" altLang="en-US" sz="900" b="1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사용자 아이디 검색</a:t>
            </a: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57440" y="2636901"/>
            <a:ext cx="630659" cy="340804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6257440" y="2704718"/>
            <a:ext cx="630659" cy="224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900" b="1">
                <a:solidFill>
                  <a:schemeClr val="lt1"/>
                </a:solidFill>
                <a:latin typeface="맑은 고딕"/>
                <a:ea typeface="맑은 고딕"/>
              </a:rPr>
              <a:t>검색</a:t>
            </a:r>
          </a:p>
        </p:txBody>
      </p:sp>
      <p:sp>
        <p:nvSpPr>
          <p:cNvPr id="102" name="Page 1"/>
          <p:cNvSpPr/>
          <p:nvPr/>
        </p:nvSpPr>
        <p:spPr>
          <a:xfrm>
            <a:off x="0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A1</a:t>
            </a:r>
            <a:endParaRPr kumimoji="0" lang="en-US" sz="1050" b="0" i="0" u="none" strike="noStrike" kern="1200" cap="none" spc="0" normalizeH="0" baseline="0">
              <a:solidFill>
                <a:srgbClr val="FFFFFF"/>
              </a:solidFill>
              <a:effectLst/>
              <a:latin typeface="Calibri"/>
            </a:endParaRPr>
          </a:p>
        </p:txBody>
      </p:sp>
      <p:sp>
        <p:nvSpPr>
          <p:cNvPr id="103" name="Page 1"/>
          <p:cNvSpPr/>
          <p:nvPr/>
        </p:nvSpPr>
        <p:spPr>
          <a:xfrm>
            <a:off x="2504313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2</a:t>
            </a:r>
            <a:endParaRPr kumimoji="0" lang="ko-KR" altLang="en-US" sz="1050" b="0" i="0" u="none" strike="noStrike" kern="1200" cap="none" spc="0" normalizeH="0" baseline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4" name="Page 1"/>
          <p:cNvSpPr/>
          <p:nvPr/>
        </p:nvSpPr>
        <p:spPr>
          <a:xfrm>
            <a:off x="3647694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105" name="Page 1"/>
          <p:cNvSpPr/>
          <p:nvPr/>
        </p:nvSpPr>
        <p:spPr>
          <a:xfrm>
            <a:off x="4774731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  <p:sp>
        <p:nvSpPr>
          <p:cNvPr id="106" name="Page 1"/>
          <p:cNvSpPr/>
          <p:nvPr/>
        </p:nvSpPr>
        <p:spPr>
          <a:xfrm>
            <a:off x="5840730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5</a:t>
            </a:r>
          </a:p>
        </p:txBody>
      </p:sp>
      <p:sp>
        <p:nvSpPr>
          <p:cNvPr id="107" name="Page 1"/>
          <p:cNvSpPr/>
          <p:nvPr/>
        </p:nvSpPr>
        <p:spPr>
          <a:xfrm>
            <a:off x="7893915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6</a:t>
            </a:r>
          </a:p>
        </p:txBody>
      </p:sp>
      <p:sp>
        <p:nvSpPr>
          <p:cNvPr id="108" name="Page 1"/>
          <p:cNvSpPr/>
          <p:nvPr/>
        </p:nvSpPr>
        <p:spPr>
          <a:xfrm>
            <a:off x="6034456" y="2700859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8</a:t>
            </a:r>
          </a:p>
        </p:txBody>
      </p:sp>
      <p:sp>
        <p:nvSpPr>
          <p:cNvPr id="109" name="Page 1"/>
          <p:cNvSpPr/>
          <p:nvPr/>
        </p:nvSpPr>
        <p:spPr>
          <a:xfrm>
            <a:off x="3285339" y="271605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7</a:t>
            </a:r>
          </a:p>
        </p:txBody>
      </p:sp>
      <p:sp>
        <p:nvSpPr>
          <p:cNvPr id="111" name="D2"/>
          <p:cNvSpPr/>
          <p:nvPr/>
        </p:nvSpPr>
        <p:spPr>
          <a:xfrm>
            <a:off x="901827" y="314820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D1</a:t>
            </a:r>
            <a:endParaRPr kumimoji="0" lang="en-US" sz="1050" b="0" i="0" u="none" strike="noStrike" kern="1200" cap="none" spc="0" normalizeH="0" baseline="0">
              <a:solidFill>
                <a:srgbClr val="FFFFFF"/>
              </a:solidFill>
              <a:effectLst/>
              <a:latin typeface="Calibri"/>
            </a:endParaRPr>
          </a:p>
        </p:txBody>
      </p:sp>
      <p:sp>
        <p:nvSpPr>
          <p:cNvPr id="112" name="D2"/>
          <p:cNvSpPr/>
          <p:nvPr/>
        </p:nvSpPr>
        <p:spPr>
          <a:xfrm>
            <a:off x="2314551" y="314820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2</a:t>
            </a:r>
          </a:p>
        </p:txBody>
      </p:sp>
      <p:sp>
        <p:nvSpPr>
          <p:cNvPr id="113" name="D2"/>
          <p:cNvSpPr/>
          <p:nvPr/>
        </p:nvSpPr>
        <p:spPr>
          <a:xfrm>
            <a:off x="3647694" y="314820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114" name="D2"/>
          <p:cNvSpPr/>
          <p:nvPr/>
        </p:nvSpPr>
        <p:spPr>
          <a:xfrm>
            <a:off x="4892414" y="314322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 dirty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 dirty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  <p:sp>
        <p:nvSpPr>
          <p:cNvPr id="115" name="D2"/>
          <p:cNvSpPr/>
          <p:nvPr/>
        </p:nvSpPr>
        <p:spPr>
          <a:xfrm>
            <a:off x="6373483" y="314820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5</a:t>
            </a:r>
          </a:p>
        </p:txBody>
      </p:sp>
      <p:sp>
        <p:nvSpPr>
          <p:cNvPr id="116" name="D2"/>
          <p:cNvSpPr/>
          <p:nvPr/>
        </p:nvSpPr>
        <p:spPr>
          <a:xfrm>
            <a:off x="7675578" y="314820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NanumMyeongjo"/>
                <a:ea typeface="NanumMyeongjo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8"/>
            <a:ext cx="250040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A1 : </a:t>
            </a:r>
            <a:r>
              <a:rPr lang="ko-KR" altLang="en-US" sz="1000" dirty="0">
                <a:latin typeface="맑은 고딕"/>
                <a:ea typeface="맑은 고딕"/>
              </a:rPr>
              <a:t>메인 화면으로 이동한다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pPr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[GET] ~/main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A2 : </a:t>
            </a:r>
            <a:r>
              <a:rPr lang="ko-KR" altLang="en-US" sz="1000" dirty="0">
                <a:latin typeface="맑은 고딕"/>
                <a:ea typeface="맑은 고딕"/>
              </a:rPr>
              <a:t>아이디를 </a:t>
            </a:r>
            <a:r>
              <a:rPr lang="ko-KR" altLang="en-US" sz="1000" dirty="0" err="1">
                <a:latin typeface="맑은 고딕"/>
                <a:ea typeface="맑은 고딕"/>
              </a:rPr>
              <a:t>입력받는다</a:t>
            </a:r>
            <a:r>
              <a:rPr lang="en-US" altLang="ko-KR" sz="1000" dirty="0">
                <a:latin typeface="맑은 고딕"/>
                <a:ea typeface="맑은 고딕"/>
              </a:rPr>
              <a:t>. 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A3 : </a:t>
            </a:r>
            <a:r>
              <a:rPr lang="ko-KR" altLang="en-US" sz="1000" dirty="0">
                <a:latin typeface="맑은 고딕"/>
                <a:ea typeface="맑은 고딕"/>
              </a:rPr>
              <a:t>비밀번호를 </a:t>
            </a:r>
            <a:r>
              <a:rPr lang="ko-KR" altLang="en-US" sz="1000" dirty="0" err="1">
                <a:latin typeface="맑은 고딕"/>
                <a:ea typeface="맑은 고딕"/>
              </a:rPr>
              <a:t>입력받는다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A4 : </a:t>
            </a:r>
            <a:r>
              <a:rPr lang="ko-KR" altLang="en-US" sz="1000" dirty="0">
                <a:latin typeface="맑은 고딕"/>
                <a:ea typeface="맑은 고딕"/>
              </a:rPr>
              <a:t>로그인에 성공하면 메인 화면으로 이동한다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pPr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[POST]~/login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A5 : </a:t>
            </a:r>
            <a:r>
              <a:rPr lang="ko-KR" altLang="en-US" sz="1000" dirty="0">
                <a:latin typeface="맑은 고딕"/>
                <a:ea typeface="맑은 고딕"/>
              </a:rPr>
              <a:t>아이디 찾기 화면으로 이동한다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pPr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[GET] ~/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member/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findid</a:t>
            </a:r>
            <a:endParaRPr lang="en-US" altLang="ko-KR" sz="1000" b="0" i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A6 : </a:t>
            </a:r>
            <a:r>
              <a:rPr lang="ko-KR" altLang="en-US" sz="1000" dirty="0">
                <a:latin typeface="맑은 고딕"/>
                <a:ea typeface="맑은 고딕"/>
              </a:rPr>
              <a:t>비밀번호 찾기 화면으로 이동한다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pPr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[GET] ~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/member/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findpassword</a:t>
            </a:r>
            <a:endParaRPr lang="en-US" altLang="ko-KR" sz="1000" b="0" i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A7 : </a:t>
            </a:r>
            <a:r>
              <a:rPr lang="ko-KR" altLang="en-US" sz="1000" dirty="0">
                <a:latin typeface="맑은 고딕"/>
                <a:ea typeface="맑은 고딕"/>
              </a:rPr>
              <a:t>회원가입 화면으로 이동한다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pPr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[GET] ~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/member/form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A2~A3 : </a:t>
            </a:r>
            <a:r>
              <a:rPr lang="ko-KR" altLang="en-US" sz="1000" dirty="0">
                <a:latin typeface="맑은 고딕"/>
                <a:ea typeface="맑은 고딕"/>
              </a:rPr>
              <a:t>공란인 상태로 로그인 시도를 하면 </a:t>
            </a:r>
            <a:r>
              <a:rPr lang="en-US" altLang="ko-KR" sz="1000" dirty="0">
                <a:latin typeface="맑은 고딕"/>
                <a:ea typeface="맑은 고딕"/>
              </a:rPr>
              <a:t>‘</a:t>
            </a:r>
            <a:r>
              <a:rPr lang="ko-KR" altLang="en-US" sz="1000" dirty="0">
                <a:latin typeface="맑은 고딕"/>
                <a:ea typeface="맑은 고딕"/>
              </a:rPr>
              <a:t>이 입력란을 작성하세요</a:t>
            </a:r>
            <a:r>
              <a:rPr lang="en-US" altLang="ko-KR" sz="1000" dirty="0">
                <a:latin typeface="맑은 고딕"/>
                <a:ea typeface="맑은 고딕"/>
              </a:rPr>
              <a:t>.’</a:t>
            </a:r>
            <a:r>
              <a:rPr lang="ko-KR" altLang="en-US" sz="1000" dirty="0">
                <a:latin typeface="맑은 고딕"/>
                <a:ea typeface="맑은 고딕"/>
              </a:rPr>
              <a:t>라는 문구를 출력한다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pPr lvl="0">
              <a:defRPr/>
            </a:pPr>
            <a:endParaRPr lang="en-US" altLang="ko-KR" sz="1000" dirty="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D1 : </a:t>
            </a:r>
            <a:r>
              <a:rPr lang="en-US" altLang="ko-KR" sz="1000" dirty="0" err="1">
                <a:latin typeface="맑은 고딕"/>
                <a:ea typeface="맑은 고딕"/>
              </a:rPr>
              <a:t>존재하지</a:t>
            </a:r>
            <a:r>
              <a:rPr lang="en-US" altLang="ko-KR" sz="1000" dirty="0"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latin typeface="맑은 고딕"/>
                <a:ea typeface="맑은 고딕"/>
              </a:rPr>
              <a:t>않는</a:t>
            </a:r>
            <a:r>
              <a:rPr lang="en-US" altLang="ko-KR" sz="1000" dirty="0"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latin typeface="맑은 고딕"/>
                <a:ea typeface="맑은 고딕"/>
              </a:rPr>
              <a:t>사용자</a:t>
            </a:r>
            <a:r>
              <a:rPr lang="en-US" altLang="ko-KR" sz="1000" dirty="0"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latin typeface="맑은 고딕"/>
                <a:ea typeface="맑은 고딕"/>
              </a:rPr>
              <a:t>아이디와</a:t>
            </a:r>
            <a:r>
              <a:rPr lang="en-US" altLang="ko-KR" sz="1000" dirty="0"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latin typeface="맑은 고딕"/>
                <a:ea typeface="맑은 고딕"/>
              </a:rPr>
              <a:t>비밀번호를</a:t>
            </a:r>
            <a:r>
              <a:rPr lang="en-US" altLang="ko-KR" sz="1000" dirty="0"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latin typeface="맑은 고딕"/>
                <a:ea typeface="맑은 고딕"/>
              </a:rPr>
              <a:t>이용해</a:t>
            </a:r>
            <a:r>
              <a:rPr lang="en-US" altLang="ko-KR" sz="1000" dirty="0"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latin typeface="맑은 고딕"/>
                <a:ea typeface="맑은 고딕"/>
              </a:rPr>
              <a:t>로그</a:t>
            </a:r>
            <a:r>
              <a:rPr lang="ko-KR" altLang="en-US" sz="1000" dirty="0">
                <a:latin typeface="맑은 고딕"/>
                <a:ea typeface="맑은 고딕"/>
              </a:rPr>
              <a:t>인에</a:t>
            </a:r>
            <a:r>
              <a:rPr lang="en-US" altLang="ko-KR" sz="1000" dirty="0"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latin typeface="맑은 고딕"/>
                <a:ea typeface="맑은 고딕"/>
              </a:rPr>
              <a:t>실패하면</a:t>
            </a:r>
            <a:r>
              <a:rPr lang="en-US" altLang="ko-KR" sz="1000" dirty="0"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latin typeface="맑은 고딕"/>
                <a:ea typeface="맑은 고딕"/>
              </a:rPr>
              <a:t>출력하는</a:t>
            </a:r>
            <a:r>
              <a:rPr lang="en-US" altLang="ko-KR" sz="1000" dirty="0"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latin typeface="맑은 고딕"/>
                <a:ea typeface="맑은 고딕"/>
              </a:rPr>
              <a:t>문구이다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9597" y="0"/>
            <a:ext cx="457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NanumMyeongjo"/>
                <a:ea typeface="NanumMyeongjo"/>
              </a:rPr>
              <a:t>	로그인 화면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5498" y="2060829"/>
            <a:ext cx="3627520" cy="87724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1307" y="3429000"/>
            <a:ext cx="3600450" cy="34938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23316" y="3486150"/>
            <a:ext cx="1392174" cy="21717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아이디를 입력해주세요</a:t>
            </a: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5498" y="3212973"/>
            <a:ext cx="450342" cy="195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700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아이디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5498" y="4221099"/>
            <a:ext cx="3600450" cy="34938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23314" y="4278249"/>
            <a:ext cx="1584200" cy="21564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비밀번호를 입력해주세요</a:t>
            </a: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55498" y="4005072"/>
            <a:ext cx="536067" cy="195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700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비밀번호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5498" y="5435727"/>
            <a:ext cx="659892" cy="19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700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아이디 찾기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5498" y="5012523"/>
            <a:ext cx="3607197" cy="36071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539496" y="5435727"/>
            <a:ext cx="752219" cy="19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700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비밀번호 찾기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61516" y="5435727"/>
            <a:ext cx="582674" cy="19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700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회원 가입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55498" y="4617348"/>
            <a:ext cx="3600450" cy="20992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sz="800" b="0" i="0" strike="noStrike">
                <a:solidFill>
                  <a:srgbClr val="FF0000">
                    <a:alpha val="100000"/>
                  </a:srgbClr>
                </a:solidFill>
                <a:latin typeface="Arial"/>
                <a:ea typeface="Roboto"/>
              </a:rPr>
              <a:t>가입하지 않은 아이디이거나, 잘못된 비밀번호입니다.</a:t>
            </a:r>
          </a:p>
        </p:txBody>
      </p:sp>
      <p:sp>
        <p:nvSpPr>
          <p:cNvPr id="22" name="Page 1">
            <a:extLst>
              <a:ext uri="{FF2B5EF4-FFF2-40B4-BE49-F238E27FC236}">
                <a16:creationId xmlns:a16="http://schemas.microsoft.com/office/drawing/2014/main" id="{2E69B9E5-341E-4209-8A7A-A762689876DD}"/>
              </a:ext>
            </a:extLst>
          </p:cNvPr>
          <p:cNvSpPr/>
          <p:nvPr/>
        </p:nvSpPr>
        <p:spPr>
          <a:xfrm>
            <a:off x="555498" y="1954385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Page 1">
            <a:extLst>
              <a:ext uri="{FF2B5EF4-FFF2-40B4-BE49-F238E27FC236}">
                <a16:creationId xmlns:a16="http://schemas.microsoft.com/office/drawing/2014/main" id="{A7CE7FF5-5110-4D66-96CF-3C83C16E3BA9}"/>
              </a:ext>
            </a:extLst>
          </p:cNvPr>
          <p:cNvSpPr/>
          <p:nvPr/>
        </p:nvSpPr>
        <p:spPr>
          <a:xfrm>
            <a:off x="332970" y="349412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Page 1">
            <a:extLst>
              <a:ext uri="{FF2B5EF4-FFF2-40B4-BE49-F238E27FC236}">
                <a16:creationId xmlns:a16="http://schemas.microsoft.com/office/drawing/2014/main" id="{E3E54925-5253-4B1E-8A54-8CB3541A68F2}"/>
              </a:ext>
            </a:extLst>
          </p:cNvPr>
          <p:cNvSpPr/>
          <p:nvPr/>
        </p:nvSpPr>
        <p:spPr>
          <a:xfrm>
            <a:off x="325823" y="427890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A3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age 1">
            <a:extLst>
              <a:ext uri="{FF2B5EF4-FFF2-40B4-BE49-F238E27FC236}">
                <a16:creationId xmlns:a16="http://schemas.microsoft.com/office/drawing/2014/main" id="{E502D043-8CB3-4E8E-B619-EF5EDB38BA95}"/>
              </a:ext>
            </a:extLst>
          </p:cNvPr>
          <p:cNvSpPr/>
          <p:nvPr/>
        </p:nvSpPr>
        <p:spPr>
          <a:xfrm>
            <a:off x="896671" y="4624835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Page 1">
            <a:extLst>
              <a:ext uri="{FF2B5EF4-FFF2-40B4-BE49-F238E27FC236}">
                <a16:creationId xmlns:a16="http://schemas.microsoft.com/office/drawing/2014/main" id="{C53CA415-D4CD-4DA6-B150-F4EEB67DE78C}"/>
              </a:ext>
            </a:extLst>
          </p:cNvPr>
          <p:cNvSpPr/>
          <p:nvPr/>
        </p:nvSpPr>
        <p:spPr>
          <a:xfrm>
            <a:off x="337161" y="508837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A4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5" name="Page 1">
            <a:extLst>
              <a:ext uri="{FF2B5EF4-FFF2-40B4-BE49-F238E27FC236}">
                <a16:creationId xmlns:a16="http://schemas.microsoft.com/office/drawing/2014/main" id="{85FBD532-FD8F-4106-93FC-AB0C73A90B01}"/>
              </a:ext>
            </a:extLst>
          </p:cNvPr>
          <p:cNvSpPr/>
          <p:nvPr/>
        </p:nvSpPr>
        <p:spPr>
          <a:xfrm>
            <a:off x="404979" y="542490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A5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7" name="Page 1">
            <a:extLst>
              <a:ext uri="{FF2B5EF4-FFF2-40B4-BE49-F238E27FC236}">
                <a16:creationId xmlns:a16="http://schemas.microsoft.com/office/drawing/2014/main" id="{3C804B55-DDF0-4F26-923E-8D4124C83772}"/>
              </a:ext>
            </a:extLst>
          </p:cNvPr>
          <p:cNvSpPr/>
          <p:nvPr/>
        </p:nvSpPr>
        <p:spPr>
          <a:xfrm>
            <a:off x="1388801" y="542490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A6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8" name="Page 1">
            <a:extLst>
              <a:ext uri="{FF2B5EF4-FFF2-40B4-BE49-F238E27FC236}">
                <a16:creationId xmlns:a16="http://schemas.microsoft.com/office/drawing/2014/main" id="{43C49403-E6A7-481D-9111-92B6CA883AC3}"/>
              </a:ext>
            </a:extLst>
          </p:cNvPr>
          <p:cNvSpPr/>
          <p:nvPr/>
        </p:nvSpPr>
        <p:spPr>
          <a:xfrm>
            <a:off x="2301605" y="542490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A7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나눔명조"/>
                <a:ea typeface="나눔명조"/>
              </a:rPr>
              <a:t>	관리자 </a:t>
            </a:r>
            <a:r>
              <a:rPr lang="en-US" altLang="ko-KR" sz="1900">
                <a:latin typeface="나눔명조"/>
                <a:ea typeface="나눔명조"/>
              </a:rPr>
              <a:t>-</a:t>
            </a:r>
            <a:r>
              <a:rPr lang="ko-KR" altLang="en-US" sz="1900">
                <a:latin typeface="나눔명조"/>
                <a:ea typeface="나눔명조"/>
              </a:rPr>
              <a:t> 무인 대여함 목록</a:t>
            </a:r>
            <a:r>
              <a:rPr lang="en-US" altLang="ko-KR" sz="1900">
                <a:latin typeface="나눔명조"/>
                <a:ea typeface="나눔명조"/>
              </a:rPr>
              <a:t> </a:t>
            </a:r>
            <a:r>
              <a:rPr lang="ko-KR" altLang="en-US" sz="1900">
                <a:latin typeface="나눔명조"/>
                <a:ea typeface="나눔명조"/>
              </a:rPr>
              <a:t>조회 화면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나눔명조"/>
                <a:ea typeface="나눔명조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8"/>
            <a:ext cx="255374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목록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 목록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A7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 수정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rentalbox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/{no}/form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A8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 등록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rentalbox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/form</a:t>
            </a:r>
          </a:p>
          <a:p>
            <a:pPr lvl="0"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 정보의 일련번호를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무인 대여함의 번호를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무인 대여함의 모델명을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무인 대여함의 크기를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무인 대여함의 설치 위치를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무인 대여함의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대여 금액을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D7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무인 대여함의 구분을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만약 구분이 삭제인 경우 목록에 보여주지 않는다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981822"/>
              </p:ext>
            </p:extLst>
          </p:nvPr>
        </p:nvGraphicFramePr>
        <p:xfrm>
          <a:off x="779259" y="2708910"/>
          <a:ext cx="8133712" cy="18542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61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9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9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일련번호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대여함 번호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모델명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크기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설치 위치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en-US" altLang="ko-KR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</a:t>
                      </a: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일 대여금액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구분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번 대여함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A-100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4*4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dirty="0" err="1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선문대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 인문관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6,000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사용 가능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번 대여함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A-200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5*5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dirty="0" err="1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선문대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 인문관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7,000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사용 가능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번 대여함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A-300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6*6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dirty="0" err="1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선문대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 인문관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8,000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사용 가능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4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번 대여함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A-400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7*7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dirty="0" err="1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선문대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 인문관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9,000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사용 가능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0" y="1700784"/>
            <a:ext cx="9691598" cy="602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400">
                <a:solidFill>
                  <a:srgbClr val="2C3F58"/>
                </a:solidFill>
                <a:latin typeface="Bahnschrift Light"/>
                <a:ea typeface="나눔명조"/>
                <a:cs typeface="함초롬바탕"/>
              </a:rPr>
              <a:t>무인 대여함 목록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80228" y="2186404"/>
            <a:ext cx="301862" cy="221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lang="ko-KR" altLang="en-US" sz="9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1096817" y="3105116"/>
            <a:ext cx="487733" cy="304833"/>
            <a:chOff x="1087292" y="3124166"/>
            <a:chExt cx="487733" cy="304833"/>
          </a:xfrm>
        </p:grpSpPr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87292" y="3124166"/>
              <a:ext cx="487733" cy="304833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1199278" y="3164969"/>
              <a:ext cx="301862" cy="2240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900" b="1">
                  <a:solidFill>
                    <a:schemeClr val="lt1"/>
                  </a:solidFill>
                  <a:latin typeface="맑은 고딕"/>
                  <a:ea typeface="맑은 고딕"/>
                </a:rPr>
                <a:t>1</a:t>
              </a:r>
              <a:endParaRPr lang="ko-KR" altLang="en-US" sz="900" b="1">
                <a:solidFill>
                  <a:schemeClr val="lt1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1096817" y="3474720"/>
            <a:ext cx="487733" cy="304833"/>
            <a:chOff x="1087292" y="3124166"/>
            <a:chExt cx="487733" cy="304833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87292" y="3124166"/>
              <a:ext cx="487733" cy="304833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1199278" y="3164969"/>
              <a:ext cx="301862" cy="2240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900" b="1">
                  <a:solidFill>
                    <a:schemeClr val="lt1"/>
                  </a:solidFill>
                  <a:latin typeface="맑은 고딕"/>
                  <a:ea typeface="맑은 고딕"/>
                </a:rPr>
                <a:t>2</a:t>
              </a: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1096083" y="3853781"/>
            <a:ext cx="487733" cy="304833"/>
            <a:chOff x="1087292" y="3124166"/>
            <a:chExt cx="487733" cy="304833"/>
          </a:xfrm>
        </p:grpSpPr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87292" y="3124166"/>
              <a:ext cx="487733" cy="304833"/>
            </a:xfrm>
            <a:prstGeom prst="rect">
              <a:avLst/>
            </a:prstGeom>
          </p:spPr>
        </p:pic>
        <p:sp>
          <p:nvSpPr>
            <p:cNvPr id="79" name="TextBox 78"/>
            <p:cNvSpPr txBox="1"/>
            <p:nvPr/>
          </p:nvSpPr>
          <p:spPr>
            <a:xfrm>
              <a:off x="1199278" y="3164969"/>
              <a:ext cx="301862" cy="2247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900" b="1">
                  <a:solidFill>
                    <a:schemeClr val="lt1"/>
                  </a:solidFill>
                  <a:latin typeface="맑은 고딕"/>
                  <a:ea typeface="맑은 고딕"/>
                </a:rPr>
                <a:t>3</a:t>
              </a:r>
            </a:p>
          </p:txBody>
        </p:sp>
      </p:grpSp>
      <p:grpSp>
        <p:nvGrpSpPr>
          <p:cNvPr id="80" name="그룹 79"/>
          <p:cNvGrpSpPr/>
          <p:nvPr/>
        </p:nvGrpSpPr>
        <p:grpSpPr>
          <a:xfrm>
            <a:off x="1093470" y="4223351"/>
            <a:ext cx="487733" cy="304833"/>
            <a:chOff x="1087292" y="3124166"/>
            <a:chExt cx="487733" cy="304833"/>
          </a:xfrm>
        </p:grpSpPr>
        <p:pic>
          <p:nvPicPr>
            <p:cNvPr id="81" name="그림 80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87292" y="3124166"/>
              <a:ext cx="487733" cy="304833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1199278" y="3164969"/>
              <a:ext cx="301862" cy="2247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900" b="1">
                  <a:solidFill>
                    <a:schemeClr val="lt1"/>
                  </a:solidFill>
                  <a:latin typeface="맑은 고딕"/>
                  <a:ea typeface="맑은 고딕"/>
                </a:rPr>
                <a:t>4</a:t>
              </a:r>
            </a:p>
          </p:txBody>
        </p:sp>
      </p:grp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9063" y="4626698"/>
            <a:ext cx="924192" cy="304833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878588" y="4670896"/>
            <a:ext cx="924192" cy="217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900" b="1">
                <a:solidFill>
                  <a:schemeClr val="lt1"/>
                </a:solidFill>
                <a:latin typeface="맑은 고딕"/>
                <a:ea typeface="맑은 고딕"/>
              </a:rPr>
              <a:t>등록하기</a:t>
            </a:r>
          </a:p>
        </p:txBody>
      </p:sp>
      <p:grpSp>
        <p:nvGrpSpPr>
          <p:cNvPr id="88" name="그룹 87"/>
          <p:cNvGrpSpPr/>
          <p:nvPr/>
        </p:nvGrpSpPr>
        <p:grpSpPr>
          <a:xfrm>
            <a:off x="0" y="768858"/>
            <a:ext cx="9691598" cy="427863"/>
            <a:chOff x="19711" y="3937254"/>
            <a:chExt cx="9691598" cy="427863"/>
          </a:xfrm>
        </p:grpSpPr>
        <p:sp>
          <p:nvSpPr>
            <p:cNvPr id="89" name="TextBox 88"/>
            <p:cNvSpPr txBox="1"/>
            <p:nvPr/>
          </p:nvSpPr>
          <p:spPr>
            <a:xfrm>
              <a:off x="2673477" y="3971776"/>
              <a:ext cx="1068705" cy="2244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사용자 목록 보기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633878" y="3970081"/>
              <a:ext cx="1406270" cy="22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무인 대여함 보기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957852" y="3970081"/>
              <a:ext cx="954405" cy="2246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대여 정보 보기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787670" y="3970081"/>
              <a:ext cx="1406270" cy="22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이용 내역 보기</a:t>
              </a:r>
            </a:p>
          </p:txBody>
        </p:sp>
        <p:grpSp>
          <p:nvGrpSpPr>
            <p:cNvPr id="93" name="그룹 92"/>
            <p:cNvGrpSpPr/>
            <p:nvPr/>
          </p:nvGrpSpPr>
          <p:grpSpPr>
            <a:xfrm>
              <a:off x="19711" y="3937254"/>
              <a:ext cx="9691598" cy="427863"/>
              <a:chOff x="3810" y="1890141"/>
              <a:chExt cx="9691598" cy="427863"/>
            </a:xfrm>
          </p:grpSpPr>
          <p:pic>
            <p:nvPicPr>
              <p:cNvPr id="94" name="그림 93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8121270" y="1890141"/>
                <a:ext cx="1143126" cy="304833"/>
              </a:xfrm>
              <a:prstGeom prst="rect">
                <a:avLst/>
              </a:prstGeom>
            </p:spPr>
          </p:pic>
          <p:grpSp>
            <p:nvGrpSpPr>
              <p:cNvPr id="95" name="그룹 94"/>
              <p:cNvGrpSpPr/>
              <p:nvPr/>
            </p:nvGrpSpPr>
            <p:grpSpPr>
              <a:xfrm>
                <a:off x="3810" y="1921206"/>
                <a:ext cx="9691598" cy="396798"/>
                <a:chOff x="0" y="1422395"/>
                <a:chExt cx="9691598" cy="396798"/>
              </a:xfrm>
            </p:grpSpPr>
            <p:pic>
              <p:nvPicPr>
                <p:cNvPr id="96" name="그림 95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345720" y="1422395"/>
                  <a:ext cx="997685" cy="243133"/>
                </a:xfrm>
                <a:prstGeom prst="rect">
                  <a:avLst/>
                </a:prstGeom>
              </p:spPr>
            </p:pic>
            <p:cxnSp>
              <p:nvCxnSpPr>
                <p:cNvPr id="97" name="직선 연결선 96"/>
                <p:cNvCxnSpPr/>
                <p:nvPr/>
              </p:nvCxnSpPr>
              <p:spPr>
                <a:xfrm>
                  <a:off x="0" y="1819193"/>
                  <a:ext cx="9691598" cy="0"/>
                </a:xfrm>
                <a:prstGeom prst="line">
                  <a:avLst/>
                </a:prstGeom>
                <a:ln w="6350">
                  <a:solidFill>
                    <a:srgbClr val="DEE2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8" name="Page 1"/>
          <p:cNvSpPr/>
          <p:nvPr/>
        </p:nvSpPr>
        <p:spPr>
          <a:xfrm>
            <a:off x="0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A1</a:t>
            </a:r>
            <a:endParaRPr kumimoji="0" lang="en-US" sz="1050" b="0" i="0" u="none" strike="noStrike" kern="1200" cap="none" spc="0" normalizeH="0" baseline="0">
              <a:solidFill>
                <a:srgbClr val="FFFFFF"/>
              </a:solidFill>
              <a:effectLst/>
              <a:latin typeface="Calibri"/>
            </a:endParaRPr>
          </a:p>
        </p:txBody>
      </p:sp>
      <p:sp>
        <p:nvSpPr>
          <p:cNvPr id="99" name="Page 1"/>
          <p:cNvSpPr/>
          <p:nvPr/>
        </p:nvSpPr>
        <p:spPr>
          <a:xfrm>
            <a:off x="2504313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2</a:t>
            </a:r>
            <a:endParaRPr kumimoji="0" lang="ko-KR" altLang="en-US" sz="1050" b="0" i="0" u="none" strike="noStrike" kern="1200" cap="none" spc="0" normalizeH="0" baseline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0" name="Page 1"/>
          <p:cNvSpPr/>
          <p:nvPr/>
        </p:nvSpPr>
        <p:spPr>
          <a:xfrm>
            <a:off x="3647694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101" name="Page 1"/>
          <p:cNvSpPr/>
          <p:nvPr/>
        </p:nvSpPr>
        <p:spPr>
          <a:xfrm>
            <a:off x="4774731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  <p:sp>
        <p:nvSpPr>
          <p:cNvPr id="102" name="Page 1"/>
          <p:cNvSpPr/>
          <p:nvPr/>
        </p:nvSpPr>
        <p:spPr>
          <a:xfrm>
            <a:off x="5840730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5</a:t>
            </a:r>
          </a:p>
        </p:txBody>
      </p:sp>
      <p:sp>
        <p:nvSpPr>
          <p:cNvPr id="103" name="Page 1"/>
          <p:cNvSpPr/>
          <p:nvPr/>
        </p:nvSpPr>
        <p:spPr>
          <a:xfrm>
            <a:off x="7893915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6</a:t>
            </a:r>
          </a:p>
        </p:txBody>
      </p:sp>
      <p:sp>
        <p:nvSpPr>
          <p:cNvPr id="104" name="Page 1"/>
          <p:cNvSpPr/>
          <p:nvPr/>
        </p:nvSpPr>
        <p:spPr>
          <a:xfrm>
            <a:off x="870942" y="3144104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7</a:t>
            </a:r>
          </a:p>
        </p:txBody>
      </p:sp>
      <p:sp>
        <p:nvSpPr>
          <p:cNvPr id="105" name="Page 1"/>
          <p:cNvSpPr/>
          <p:nvPr/>
        </p:nvSpPr>
        <p:spPr>
          <a:xfrm>
            <a:off x="651040" y="467555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A8</a:t>
            </a:r>
          </a:p>
        </p:txBody>
      </p:sp>
      <p:sp>
        <p:nvSpPr>
          <p:cNvPr id="106" name="D2"/>
          <p:cNvSpPr/>
          <p:nvPr/>
        </p:nvSpPr>
        <p:spPr>
          <a:xfrm>
            <a:off x="830963" y="270891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D1</a:t>
            </a:r>
            <a:endParaRPr kumimoji="0" lang="en-US" sz="1050" b="0" i="0" u="none" strike="noStrike" kern="1200" cap="none" spc="0" normalizeH="0" baseline="0">
              <a:solidFill>
                <a:srgbClr val="FFFFFF"/>
              </a:solidFill>
              <a:effectLst/>
              <a:latin typeface="Calibri"/>
            </a:endParaRPr>
          </a:p>
        </p:txBody>
      </p:sp>
      <p:sp>
        <p:nvSpPr>
          <p:cNvPr id="107" name="D2"/>
          <p:cNvSpPr/>
          <p:nvPr/>
        </p:nvSpPr>
        <p:spPr>
          <a:xfrm>
            <a:off x="1898030" y="270891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2</a:t>
            </a:r>
          </a:p>
        </p:txBody>
      </p:sp>
      <p:sp>
        <p:nvSpPr>
          <p:cNvPr id="108" name="D2"/>
          <p:cNvSpPr/>
          <p:nvPr/>
        </p:nvSpPr>
        <p:spPr>
          <a:xfrm>
            <a:off x="3219831" y="270891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109" name="D2"/>
          <p:cNvSpPr/>
          <p:nvPr/>
        </p:nvSpPr>
        <p:spPr>
          <a:xfrm>
            <a:off x="4437483" y="270891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  <p:sp>
        <p:nvSpPr>
          <p:cNvPr id="110" name="D2"/>
          <p:cNvSpPr/>
          <p:nvPr/>
        </p:nvSpPr>
        <p:spPr>
          <a:xfrm>
            <a:off x="5447919" y="270891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5</a:t>
            </a:r>
          </a:p>
        </p:txBody>
      </p:sp>
      <p:sp>
        <p:nvSpPr>
          <p:cNvPr id="111" name="D2"/>
          <p:cNvSpPr/>
          <p:nvPr/>
        </p:nvSpPr>
        <p:spPr>
          <a:xfrm>
            <a:off x="6513195" y="270891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6</a:t>
            </a:r>
          </a:p>
        </p:txBody>
      </p:sp>
      <p:sp>
        <p:nvSpPr>
          <p:cNvPr id="112" name="D2"/>
          <p:cNvSpPr/>
          <p:nvPr/>
        </p:nvSpPr>
        <p:spPr>
          <a:xfrm>
            <a:off x="7932015" y="270891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나눔명조"/>
                <a:ea typeface="나눔명조"/>
              </a:rPr>
              <a:t>	관리자 </a:t>
            </a:r>
            <a:r>
              <a:rPr lang="en-US" altLang="ko-KR" sz="1900">
                <a:latin typeface="나눔명조"/>
                <a:ea typeface="나눔명조"/>
              </a:rPr>
              <a:t>-</a:t>
            </a:r>
            <a:r>
              <a:rPr lang="ko-KR" altLang="en-US" sz="1900">
                <a:latin typeface="나눔명조"/>
                <a:ea typeface="나눔명조"/>
              </a:rPr>
              <a:t> 무인 대여함 등록 화면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나눔명조"/>
                <a:ea typeface="나눔명조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8"/>
            <a:ext cx="259184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목록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 목록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A7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등록할 무인 대여함의 모델명을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입력받는다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형식은 다음과 같다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최소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최대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A8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등록할 무인 대여함의 설치 위치를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입력받는다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형식은 다음과 같다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최소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최대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A9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등록할 무인 대여함의 크기를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입력받는다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lvl="0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형식은 다음과 같다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0*0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ex) ‘3*3’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A10 :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대여함의 금액을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입력받는다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형식은 다음과 같다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숫자 최소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 목록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[GET] ~/</a:t>
            </a:r>
            <a:r>
              <a:rPr lang="en-US" altLang="ko-KR" sz="1000" dirty="0" err="1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rentalBox</a:t>
            </a:r>
            <a:endParaRPr lang="en-US" altLang="ko-KR" sz="100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대여함을 등록하고 무인 대여함 목록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[POST] ~/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rentalBox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A7~A10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공란인 상태로 무인 대여함 등록 시도를 하면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입력란을 작성하세요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.’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문구를 출력한다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0" y="1568546"/>
            <a:ext cx="9691598" cy="50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>
                <a:solidFill>
                  <a:srgbClr val="2C3F58"/>
                </a:solidFill>
                <a:latin typeface="Bahnschrift Light"/>
                <a:ea typeface="나눔명조"/>
                <a:cs typeface="함초롬바탕"/>
              </a:rPr>
              <a:t>무인 대여함 등록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07170" y="2501616"/>
            <a:ext cx="3600450" cy="34938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307170" y="2285588"/>
            <a:ext cx="451395" cy="195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모델명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07170" y="3180372"/>
            <a:ext cx="3600450" cy="34938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307170" y="2964344"/>
            <a:ext cx="715899" cy="196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위치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07169" y="3819885"/>
            <a:ext cx="3600450" cy="34938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307169" y="3603857"/>
            <a:ext cx="450343" cy="196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크기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07170" y="4477110"/>
            <a:ext cx="3600450" cy="34938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307169" y="4282612"/>
            <a:ext cx="715899" cy="195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요금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384132" y="2566199"/>
            <a:ext cx="1392555" cy="22421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모델명을 입력해주세요</a:t>
            </a: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84132" y="3243812"/>
            <a:ext cx="1269783" cy="22478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지역을 입력해주세요</a:t>
            </a: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384132" y="3882753"/>
            <a:ext cx="1650783" cy="22401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크기를 입력해주세요</a:t>
            </a: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ex) 3*3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384132" y="4539978"/>
            <a:ext cx="1269783" cy="22401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금액을 입력해주세요</a:t>
            </a: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3307170" y="5012523"/>
            <a:ext cx="1623237" cy="360720"/>
            <a:chOff x="3307170" y="5660604"/>
            <a:chExt cx="1623237" cy="360720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307170" y="5660604"/>
              <a:ext cx="1623237" cy="360719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3307170" y="5723762"/>
              <a:ext cx="1623237" cy="2236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chemeClr val="lt1"/>
                  </a:solidFill>
                  <a:latin typeface="맑은 고딕"/>
                  <a:ea typeface="맑은 고딕"/>
                </a:rPr>
                <a:t>목록으로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5284381" y="5012523"/>
            <a:ext cx="1623238" cy="360720"/>
            <a:chOff x="3307169" y="5660604"/>
            <a:chExt cx="1623238" cy="360720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307170" y="5660604"/>
              <a:ext cx="1623237" cy="360719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3307169" y="5723762"/>
              <a:ext cx="1623237" cy="2236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chemeClr val="lt1"/>
                  </a:solidFill>
                  <a:latin typeface="맑은 고딕"/>
                  <a:ea typeface="맑은 고딕"/>
                </a:rPr>
                <a:t>등록하기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0" y="768858"/>
            <a:ext cx="9691598" cy="427863"/>
            <a:chOff x="19711" y="3937254"/>
            <a:chExt cx="9691598" cy="427863"/>
          </a:xfrm>
        </p:grpSpPr>
        <p:sp>
          <p:nvSpPr>
            <p:cNvPr id="66" name="TextBox 65"/>
            <p:cNvSpPr txBox="1"/>
            <p:nvPr/>
          </p:nvSpPr>
          <p:spPr>
            <a:xfrm>
              <a:off x="2673477" y="3971776"/>
              <a:ext cx="1068705" cy="2244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사용자 목록 보기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633878" y="3970081"/>
              <a:ext cx="1406270" cy="22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무인 대여함 보기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57852" y="3970081"/>
              <a:ext cx="954405" cy="2246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대여 정보 보기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787670" y="3970081"/>
              <a:ext cx="1406270" cy="22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이용 내역 보기</a:t>
              </a: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19711" y="3937254"/>
              <a:ext cx="9691598" cy="427863"/>
              <a:chOff x="3810" y="1890141"/>
              <a:chExt cx="9691598" cy="427863"/>
            </a:xfrm>
          </p:grpSpPr>
          <p:pic>
            <p:nvPicPr>
              <p:cNvPr id="71" name="그림 7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8121270" y="1890141"/>
                <a:ext cx="1143126" cy="304833"/>
              </a:xfrm>
              <a:prstGeom prst="rect">
                <a:avLst/>
              </a:prstGeom>
            </p:spPr>
          </p:pic>
          <p:grpSp>
            <p:nvGrpSpPr>
              <p:cNvPr id="72" name="그룹 71"/>
              <p:cNvGrpSpPr/>
              <p:nvPr/>
            </p:nvGrpSpPr>
            <p:grpSpPr>
              <a:xfrm>
                <a:off x="3810" y="1921206"/>
                <a:ext cx="9691598" cy="396798"/>
                <a:chOff x="0" y="1422395"/>
                <a:chExt cx="9691598" cy="396798"/>
              </a:xfrm>
            </p:grpSpPr>
            <p:pic>
              <p:nvPicPr>
                <p:cNvPr id="73" name="그림 72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345720" y="1422395"/>
                  <a:ext cx="997685" cy="243133"/>
                </a:xfrm>
                <a:prstGeom prst="rect">
                  <a:avLst/>
                </a:prstGeom>
              </p:spPr>
            </p:pic>
            <p:cxnSp>
              <p:nvCxnSpPr>
                <p:cNvPr id="74" name="직선 연결선 73"/>
                <p:cNvCxnSpPr/>
                <p:nvPr/>
              </p:nvCxnSpPr>
              <p:spPr>
                <a:xfrm>
                  <a:off x="0" y="1819193"/>
                  <a:ext cx="9691598" cy="0"/>
                </a:xfrm>
                <a:prstGeom prst="line">
                  <a:avLst/>
                </a:prstGeom>
                <a:ln w="6350">
                  <a:solidFill>
                    <a:srgbClr val="DEE2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5" name="Page 1"/>
          <p:cNvSpPr/>
          <p:nvPr/>
        </p:nvSpPr>
        <p:spPr>
          <a:xfrm>
            <a:off x="0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A1</a:t>
            </a:r>
            <a:endParaRPr kumimoji="0" lang="en-US" sz="1050" b="0" i="0" u="none" strike="noStrike" kern="1200" cap="none" spc="0" normalizeH="0" baseline="0">
              <a:solidFill>
                <a:srgbClr val="FFFFFF"/>
              </a:solidFill>
              <a:effectLst/>
              <a:latin typeface="Calibri"/>
            </a:endParaRPr>
          </a:p>
        </p:txBody>
      </p:sp>
      <p:sp>
        <p:nvSpPr>
          <p:cNvPr id="76" name="Page 1"/>
          <p:cNvSpPr/>
          <p:nvPr/>
        </p:nvSpPr>
        <p:spPr>
          <a:xfrm>
            <a:off x="2504313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2</a:t>
            </a:r>
            <a:endParaRPr kumimoji="0" lang="ko-KR" altLang="en-US" sz="1050" b="0" i="0" u="none" strike="noStrike" kern="1200" cap="none" spc="0" normalizeH="0" baseline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Page 1"/>
          <p:cNvSpPr/>
          <p:nvPr/>
        </p:nvSpPr>
        <p:spPr>
          <a:xfrm>
            <a:off x="3647694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78" name="Page 1"/>
          <p:cNvSpPr/>
          <p:nvPr/>
        </p:nvSpPr>
        <p:spPr>
          <a:xfrm>
            <a:off x="4774731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  <p:sp>
        <p:nvSpPr>
          <p:cNvPr id="79" name="Page 1"/>
          <p:cNvSpPr/>
          <p:nvPr/>
        </p:nvSpPr>
        <p:spPr>
          <a:xfrm>
            <a:off x="5840730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5</a:t>
            </a:r>
          </a:p>
        </p:txBody>
      </p:sp>
      <p:sp>
        <p:nvSpPr>
          <p:cNvPr id="80" name="Page 1"/>
          <p:cNvSpPr/>
          <p:nvPr/>
        </p:nvSpPr>
        <p:spPr>
          <a:xfrm>
            <a:off x="7893915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6</a:t>
            </a:r>
          </a:p>
        </p:txBody>
      </p:sp>
      <p:sp>
        <p:nvSpPr>
          <p:cNvPr id="81" name="Page 1"/>
          <p:cNvSpPr/>
          <p:nvPr/>
        </p:nvSpPr>
        <p:spPr>
          <a:xfrm>
            <a:off x="3088832" y="2566199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7</a:t>
            </a:r>
          </a:p>
        </p:txBody>
      </p:sp>
      <p:sp>
        <p:nvSpPr>
          <p:cNvPr id="82" name="Page 1"/>
          <p:cNvSpPr/>
          <p:nvPr/>
        </p:nvSpPr>
        <p:spPr>
          <a:xfrm>
            <a:off x="3088832" y="3255881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8</a:t>
            </a:r>
          </a:p>
        </p:txBody>
      </p:sp>
      <p:sp>
        <p:nvSpPr>
          <p:cNvPr id="83" name="Page 1"/>
          <p:cNvSpPr/>
          <p:nvPr/>
        </p:nvSpPr>
        <p:spPr>
          <a:xfrm>
            <a:off x="3088832" y="3893881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9</a:t>
            </a:r>
          </a:p>
        </p:txBody>
      </p:sp>
      <p:sp>
        <p:nvSpPr>
          <p:cNvPr id="84" name="Page 1"/>
          <p:cNvSpPr/>
          <p:nvPr/>
        </p:nvSpPr>
        <p:spPr>
          <a:xfrm>
            <a:off x="3067654" y="4551106"/>
            <a:ext cx="239514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10</a:t>
            </a:r>
          </a:p>
        </p:txBody>
      </p:sp>
      <p:sp>
        <p:nvSpPr>
          <p:cNvPr id="85" name="Page 1"/>
          <p:cNvSpPr/>
          <p:nvPr/>
        </p:nvSpPr>
        <p:spPr>
          <a:xfrm>
            <a:off x="3050733" y="5086439"/>
            <a:ext cx="252752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11</a:t>
            </a:r>
          </a:p>
        </p:txBody>
      </p:sp>
      <p:sp>
        <p:nvSpPr>
          <p:cNvPr id="86" name="Page 1"/>
          <p:cNvSpPr/>
          <p:nvPr/>
        </p:nvSpPr>
        <p:spPr>
          <a:xfrm>
            <a:off x="5031629" y="5086439"/>
            <a:ext cx="252752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12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나눔명조"/>
                <a:ea typeface="나눔명조"/>
              </a:rPr>
              <a:t>	관리자 </a:t>
            </a:r>
            <a:r>
              <a:rPr lang="en-US" altLang="ko-KR" sz="1900">
                <a:latin typeface="나눔명조"/>
                <a:ea typeface="나눔명조"/>
              </a:rPr>
              <a:t>-</a:t>
            </a:r>
            <a:r>
              <a:rPr lang="ko-KR" altLang="en-US" sz="1900">
                <a:latin typeface="나눔명조"/>
                <a:ea typeface="나눔명조"/>
              </a:rPr>
              <a:t> 무인 대여함 수정 화면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나눔명조"/>
                <a:ea typeface="나눔명조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8"/>
            <a:ext cx="2582317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목록 조회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 목록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 조회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A5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이용내역 조회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A6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화면으로 이동한다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A7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등록할 무인 대여함의 모델명을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입력받는다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형식은 다음과 같다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최소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A8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대여함의 설치 위치를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입력받는다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형식은 다음과 같다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최소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최대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A9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대여함의 크기를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입력받는다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lvl="0"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형식은 다음과 같다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0*0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ex) ‘3*3’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A10 :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무인 대여함의 금액을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입력받는다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형식은 다음과 같다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숫자 최소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최대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A11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대여함의 구분을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선택받는다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가능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불가능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A12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 목록 화면으로 돌아간다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</a:t>
            </a:r>
            <a:r>
              <a:rPr lang="en-US" altLang="ko-KR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rentalbox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A13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 정보를 수정하고 무인 대여함 목록 화면으로 돌아간다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[PUT] ~/</a:t>
            </a:r>
            <a:r>
              <a:rPr lang="en-US" altLang="ko-KR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rentalbox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/{no}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A7~A11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공란인 상태로 무인 대여함 수정 시도를 하면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입력란을 작성하세요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.’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문구를 출력한다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D1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선택된 무인 대여함의 번호를 나타낸다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D2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선택된 무인 대여함의 모델명을 나타낸다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D3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선택된 무인 대여함의 위치를 나타낸다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D4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선택된 무인 대여함의 크기를 나타낸다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D5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선택된 무인 대여함의 요금을 나타낸다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D6 :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선택된 무인 대여함의 구분을 나타낸다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0" y="1568546"/>
            <a:ext cx="9691598" cy="50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700">
                <a:solidFill>
                  <a:srgbClr val="2C3F58"/>
                </a:solidFill>
                <a:latin typeface="DM Serif Display"/>
                <a:ea typeface="나눔명조"/>
                <a:cs typeface="함초롬바탕"/>
              </a:rPr>
              <a:t>1</a:t>
            </a:r>
            <a:r>
              <a:rPr lang="ko-KR" altLang="en-US" sz="2700">
                <a:solidFill>
                  <a:srgbClr val="2C3F58"/>
                </a:solidFill>
                <a:latin typeface="Bahnschrift Light"/>
                <a:ea typeface="나눔명조"/>
                <a:cs typeface="함초롬바탕"/>
              </a:rPr>
              <a:t>번 무인 대여함 수정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07170" y="2501616"/>
            <a:ext cx="3600450" cy="34938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307170" y="2285588"/>
            <a:ext cx="451395" cy="195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모델명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07170" y="3180372"/>
            <a:ext cx="3600450" cy="34938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307170" y="2964344"/>
            <a:ext cx="715899" cy="196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위치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07169" y="3819885"/>
            <a:ext cx="3600450" cy="34938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307169" y="3603857"/>
            <a:ext cx="450343" cy="196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크기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07170" y="4477110"/>
            <a:ext cx="3600450" cy="34938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307169" y="4282612"/>
            <a:ext cx="715899" cy="195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요금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384132" y="2566199"/>
            <a:ext cx="469683" cy="22421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3A3C84"/>
                </a:solidFill>
                <a:latin typeface="맑은 고딕 Semilight"/>
                <a:ea typeface="맑은 고딕 Semilight"/>
                <a:cs typeface="맑은 고딕 Semilight"/>
              </a:rPr>
              <a:t>A-102</a:t>
            </a:r>
            <a:endParaRPr lang="en-US" altLang="ko-KR" sz="900">
              <a:solidFill>
                <a:srgbClr val="3A3C84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384132" y="3243812"/>
            <a:ext cx="526833" cy="22478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3A3C84"/>
                </a:solidFill>
                <a:latin typeface="맑은 고딕 Semilight"/>
                <a:ea typeface="맑은 고딕 Semilight"/>
                <a:cs typeface="맑은 고딕 Semilight"/>
              </a:rPr>
              <a:t>선</a:t>
            </a: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000000"/>
                </a:solidFill>
                <a:latin typeface="맑은 고딕 Semilight"/>
                <a:ea typeface="맑은 고딕 Semilight"/>
                <a:cs typeface="맑은 고딕 Semilight"/>
              </a:rPr>
              <a:t>문대</a:t>
            </a:r>
            <a:endParaRPr lang="ko-KR" altLang="en-US" sz="900">
              <a:solidFill>
                <a:srgbClr val="000000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84132" y="3882753"/>
            <a:ext cx="355383" cy="22401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3A3C84"/>
                </a:solidFill>
                <a:latin typeface="맑은 고딕 Semilight"/>
                <a:ea typeface="맑은 고딕 Semilight"/>
                <a:cs typeface="맑은 고딕 Semilight"/>
              </a:rPr>
              <a:t>3*3</a:t>
            </a:r>
            <a:endParaRPr lang="en-US" altLang="ko-KR" sz="900">
              <a:solidFill>
                <a:srgbClr val="3A3C84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384132" y="4539978"/>
            <a:ext cx="498258" cy="22401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3A3C84"/>
                </a:solidFill>
                <a:latin typeface="맑은 고딕 Semilight"/>
                <a:ea typeface="맑은 고딕 Semilight"/>
                <a:cs typeface="맑은 고딕 Semilight"/>
              </a:rPr>
              <a:t>6000</a:t>
            </a:r>
            <a:endParaRPr lang="en-US" altLang="ko-KR" sz="900">
              <a:solidFill>
                <a:srgbClr val="3A3C84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3307170" y="5588595"/>
            <a:ext cx="1623237" cy="360720"/>
            <a:chOff x="3307170" y="5660604"/>
            <a:chExt cx="1623237" cy="360720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307170" y="5660604"/>
              <a:ext cx="1623237" cy="360719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3307170" y="5723762"/>
              <a:ext cx="1623237" cy="224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chemeClr val="lt1"/>
                  </a:solidFill>
                  <a:latin typeface="맑은 고딕"/>
                  <a:ea typeface="맑은 고딕"/>
                </a:rPr>
                <a:t>목록으로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5284381" y="5588595"/>
            <a:ext cx="1623238" cy="360720"/>
            <a:chOff x="3307169" y="5660604"/>
            <a:chExt cx="1623238" cy="360720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307170" y="5660604"/>
              <a:ext cx="1623237" cy="360719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3307169" y="5723762"/>
              <a:ext cx="1623237" cy="2244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chemeClr val="lt1"/>
                  </a:solidFill>
                  <a:latin typeface="맑은 고딕"/>
                  <a:ea typeface="맑은 고딕"/>
                </a:rPr>
                <a:t>수정하기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0" y="768858"/>
            <a:ext cx="9691598" cy="427863"/>
            <a:chOff x="19711" y="3937254"/>
            <a:chExt cx="9691598" cy="427863"/>
          </a:xfrm>
        </p:grpSpPr>
        <p:sp>
          <p:nvSpPr>
            <p:cNvPr id="66" name="TextBox 65"/>
            <p:cNvSpPr txBox="1"/>
            <p:nvPr/>
          </p:nvSpPr>
          <p:spPr>
            <a:xfrm>
              <a:off x="2673477" y="3971776"/>
              <a:ext cx="1068705" cy="2244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사용자 목록 보기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633878" y="3970081"/>
              <a:ext cx="1406270" cy="22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무인 대여함 보기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57852" y="3970081"/>
              <a:ext cx="954405" cy="2246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대여 정보 보기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787670" y="3970081"/>
              <a:ext cx="1406270" cy="22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이용 내역 보기</a:t>
              </a:r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19711" y="3937254"/>
              <a:ext cx="9691598" cy="427863"/>
              <a:chOff x="3810" y="1890141"/>
              <a:chExt cx="9691598" cy="427863"/>
            </a:xfrm>
          </p:grpSpPr>
          <p:pic>
            <p:nvPicPr>
              <p:cNvPr id="71" name="그림 7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8121270" y="1890141"/>
                <a:ext cx="1143126" cy="304833"/>
              </a:xfrm>
              <a:prstGeom prst="rect">
                <a:avLst/>
              </a:prstGeom>
            </p:spPr>
          </p:pic>
          <p:grpSp>
            <p:nvGrpSpPr>
              <p:cNvPr id="72" name="그룹 71"/>
              <p:cNvGrpSpPr/>
              <p:nvPr/>
            </p:nvGrpSpPr>
            <p:grpSpPr>
              <a:xfrm>
                <a:off x="3810" y="1921206"/>
                <a:ext cx="9691598" cy="396798"/>
                <a:chOff x="0" y="1422395"/>
                <a:chExt cx="9691598" cy="396798"/>
              </a:xfrm>
            </p:grpSpPr>
            <p:pic>
              <p:nvPicPr>
                <p:cNvPr id="73" name="그림 72"/>
                <p:cNvPicPr>
                  <a:picLocks noChangeAspect="1"/>
                </p:cNvPicPr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345720" y="1422395"/>
                  <a:ext cx="997685" cy="243133"/>
                </a:xfrm>
                <a:prstGeom prst="rect">
                  <a:avLst/>
                </a:prstGeom>
              </p:spPr>
            </p:pic>
            <p:cxnSp>
              <p:nvCxnSpPr>
                <p:cNvPr id="74" name="직선 연결선 73"/>
                <p:cNvCxnSpPr/>
                <p:nvPr/>
              </p:nvCxnSpPr>
              <p:spPr>
                <a:xfrm>
                  <a:off x="0" y="1819193"/>
                  <a:ext cx="9691598" cy="0"/>
                </a:xfrm>
                <a:prstGeom prst="line">
                  <a:avLst/>
                </a:prstGeom>
                <a:ln w="6350">
                  <a:solidFill>
                    <a:srgbClr val="DEE2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07171" y="5095867"/>
            <a:ext cx="3600450" cy="34938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3307170" y="4901369"/>
            <a:ext cx="715899" cy="196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구분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384132" y="5157216"/>
            <a:ext cx="669708" cy="22439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3A3C84"/>
                </a:solidFill>
                <a:latin typeface="맑은 고딕 Semilight"/>
                <a:ea typeface="맑은 고딕 Semilight"/>
                <a:cs typeface="맑은 고딕 Semilight"/>
              </a:rPr>
              <a:t>사용 가능</a:t>
            </a:r>
            <a:endParaRPr lang="ko-KR" altLang="en-US" sz="900">
              <a:solidFill>
                <a:srgbClr val="3A3C84"/>
              </a:solidFill>
              <a:latin typeface="맑은 고딕 Semilight"/>
              <a:ea typeface="맑은 고딕 Semilight"/>
              <a:cs typeface="맑은 고딕 Semilight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721255" y="5242654"/>
            <a:ext cx="94835" cy="53520"/>
          </a:xfrm>
          <a:prstGeom prst="rect">
            <a:avLst/>
          </a:prstGeom>
        </p:spPr>
      </p:pic>
      <p:sp>
        <p:nvSpPr>
          <p:cNvPr id="79" name="Page 1"/>
          <p:cNvSpPr/>
          <p:nvPr/>
        </p:nvSpPr>
        <p:spPr>
          <a:xfrm>
            <a:off x="0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A1</a:t>
            </a:r>
            <a:endParaRPr kumimoji="0" lang="en-US" sz="1050" b="0" i="0" u="none" strike="noStrike" kern="1200" cap="none" spc="0" normalizeH="0" baseline="0">
              <a:solidFill>
                <a:srgbClr val="FFFFFF"/>
              </a:solidFill>
              <a:effectLst/>
              <a:latin typeface="Calibri"/>
            </a:endParaRPr>
          </a:p>
        </p:txBody>
      </p:sp>
      <p:sp>
        <p:nvSpPr>
          <p:cNvPr id="80" name="Page 1"/>
          <p:cNvSpPr/>
          <p:nvPr/>
        </p:nvSpPr>
        <p:spPr>
          <a:xfrm>
            <a:off x="2504313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2</a:t>
            </a:r>
            <a:endParaRPr kumimoji="0" lang="ko-KR" altLang="en-US" sz="1050" b="0" i="0" u="none" strike="noStrike" kern="1200" cap="none" spc="0" normalizeH="0" baseline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Page 1"/>
          <p:cNvSpPr/>
          <p:nvPr/>
        </p:nvSpPr>
        <p:spPr>
          <a:xfrm>
            <a:off x="3647694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82" name="Page 1"/>
          <p:cNvSpPr/>
          <p:nvPr/>
        </p:nvSpPr>
        <p:spPr>
          <a:xfrm>
            <a:off x="4774731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  <p:sp>
        <p:nvSpPr>
          <p:cNvPr id="83" name="Page 1"/>
          <p:cNvSpPr/>
          <p:nvPr/>
        </p:nvSpPr>
        <p:spPr>
          <a:xfrm>
            <a:off x="5840730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5</a:t>
            </a:r>
          </a:p>
        </p:txBody>
      </p:sp>
      <p:sp>
        <p:nvSpPr>
          <p:cNvPr id="84" name="Page 1"/>
          <p:cNvSpPr/>
          <p:nvPr/>
        </p:nvSpPr>
        <p:spPr>
          <a:xfrm>
            <a:off x="7893915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6</a:t>
            </a:r>
          </a:p>
        </p:txBody>
      </p:sp>
      <p:sp>
        <p:nvSpPr>
          <p:cNvPr id="85" name="Page 1"/>
          <p:cNvSpPr/>
          <p:nvPr/>
        </p:nvSpPr>
        <p:spPr>
          <a:xfrm>
            <a:off x="3088832" y="2577531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7</a:t>
            </a:r>
          </a:p>
        </p:txBody>
      </p:sp>
      <p:sp>
        <p:nvSpPr>
          <p:cNvPr id="86" name="Page 1"/>
          <p:cNvSpPr/>
          <p:nvPr/>
        </p:nvSpPr>
        <p:spPr>
          <a:xfrm>
            <a:off x="3088834" y="323516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8</a:t>
            </a:r>
          </a:p>
        </p:txBody>
      </p:sp>
      <p:sp>
        <p:nvSpPr>
          <p:cNvPr id="87" name="Page 1"/>
          <p:cNvSpPr/>
          <p:nvPr/>
        </p:nvSpPr>
        <p:spPr>
          <a:xfrm>
            <a:off x="3088834" y="388275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9</a:t>
            </a:r>
          </a:p>
        </p:txBody>
      </p:sp>
      <p:sp>
        <p:nvSpPr>
          <p:cNvPr id="88" name="Page 1"/>
          <p:cNvSpPr/>
          <p:nvPr/>
        </p:nvSpPr>
        <p:spPr>
          <a:xfrm>
            <a:off x="3060259" y="4545542"/>
            <a:ext cx="240114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10</a:t>
            </a:r>
          </a:p>
        </p:txBody>
      </p:sp>
      <p:sp>
        <p:nvSpPr>
          <p:cNvPr id="90" name="Page 1"/>
          <p:cNvSpPr/>
          <p:nvPr/>
        </p:nvSpPr>
        <p:spPr>
          <a:xfrm>
            <a:off x="3060259" y="5189730"/>
            <a:ext cx="240114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11</a:t>
            </a:r>
          </a:p>
        </p:txBody>
      </p:sp>
      <p:sp>
        <p:nvSpPr>
          <p:cNvPr id="91" name="Page 1"/>
          <p:cNvSpPr/>
          <p:nvPr/>
        </p:nvSpPr>
        <p:spPr>
          <a:xfrm>
            <a:off x="3060259" y="5662511"/>
            <a:ext cx="240114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12</a:t>
            </a:r>
          </a:p>
        </p:txBody>
      </p:sp>
      <p:sp>
        <p:nvSpPr>
          <p:cNvPr id="92" name="Page 1"/>
          <p:cNvSpPr/>
          <p:nvPr/>
        </p:nvSpPr>
        <p:spPr>
          <a:xfrm>
            <a:off x="5044266" y="5662511"/>
            <a:ext cx="240114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13</a:t>
            </a:r>
          </a:p>
        </p:txBody>
      </p:sp>
      <p:sp>
        <p:nvSpPr>
          <p:cNvPr id="93" name="D2"/>
          <p:cNvSpPr/>
          <p:nvPr/>
        </p:nvSpPr>
        <p:spPr>
          <a:xfrm>
            <a:off x="2863699" y="2577531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2</a:t>
            </a:r>
          </a:p>
        </p:txBody>
      </p:sp>
      <p:sp>
        <p:nvSpPr>
          <p:cNvPr id="94" name="D2"/>
          <p:cNvSpPr/>
          <p:nvPr/>
        </p:nvSpPr>
        <p:spPr>
          <a:xfrm>
            <a:off x="2862336" y="323516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95" name="D2"/>
          <p:cNvSpPr/>
          <p:nvPr/>
        </p:nvSpPr>
        <p:spPr>
          <a:xfrm>
            <a:off x="2870497" y="388275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  <p:sp>
        <p:nvSpPr>
          <p:cNvPr id="96" name="D2"/>
          <p:cNvSpPr/>
          <p:nvPr/>
        </p:nvSpPr>
        <p:spPr>
          <a:xfrm>
            <a:off x="2832397" y="453997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5</a:t>
            </a:r>
          </a:p>
        </p:txBody>
      </p:sp>
      <p:sp>
        <p:nvSpPr>
          <p:cNvPr id="97" name="D2"/>
          <p:cNvSpPr/>
          <p:nvPr/>
        </p:nvSpPr>
        <p:spPr>
          <a:xfrm>
            <a:off x="2832397" y="518973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6</a:t>
            </a:r>
          </a:p>
        </p:txBody>
      </p:sp>
      <p:sp>
        <p:nvSpPr>
          <p:cNvPr id="98" name="D2"/>
          <p:cNvSpPr/>
          <p:nvPr/>
        </p:nvSpPr>
        <p:spPr>
          <a:xfrm>
            <a:off x="3071148" y="171261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나눔명조"/>
                <a:ea typeface="나눔명조"/>
              </a:rPr>
              <a:t>	관리자 </a:t>
            </a:r>
            <a:r>
              <a:rPr lang="en-US" altLang="ko-KR" sz="1900">
                <a:latin typeface="나눔명조"/>
                <a:ea typeface="나눔명조"/>
              </a:rPr>
              <a:t>-</a:t>
            </a:r>
            <a:r>
              <a:rPr lang="ko-KR" altLang="en-US" sz="1900">
                <a:latin typeface="나눔명조"/>
                <a:ea typeface="나눔명조"/>
              </a:rPr>
              <a:t> 대여 정보 조회 화면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나눔명조"/>
                <a:ea typeface="나눔명조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8"/>
            <a:ext cx="2553742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목록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 목록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A7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검색에 사용할 아이디를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입력받는다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A8 :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입력된 아이디로 검색한다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~/rental/(consumes=”application/json”)</a:t>
            </a:r>
          </a:p>
          <a:p>
            <a:pPr lvl="0"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 목록의 일련번호를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정보의 대여 시작일을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정보의 대여 종료일을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정보의 무인 대여함 번호를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정보의 아이디를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정보의 결제 금액을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D7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정보의 결제 일자를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D8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정보의 취소 일자를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만약 취소 일자가 없다면 공백으로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544874"/>
              </p:ext>
            </p:extLst>
          </p:nvPr>
        </p:nvGraphicFramePr>
        <p:xfrm>
          <a:off x="779259" y="3148203"/>
          <a:ext cx="8139201" cy="22809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18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8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82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2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82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일련번호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대여 시작일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대여 종료일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대여함 번호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아이디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결제 금액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결제 일자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취소 일자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2020-12-09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2020-12-13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</a:t>
                      </a:r>
                      <a:r>
                        <a:rPr lang="ko-KR" altLang="en-US" sz="110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번 대여함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7yhn8u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30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,</a:t>
                      </a: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000</a:t>
                      </a:r>
                      <a:r>
                        <a:rPr lang="ko-KR" altLang="en-US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2020-12-08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 dirty="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2020-12-09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2020-12-13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번 대여함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 err="1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junokim</a:t>
                      </a:r>
                      <a:endParaRPr lang="en-US" altLang="ko-KR" sz="1100" dirty="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35,000</a:t>
                      </a:r>
                      <a:r>
                        <a:rPr lang="ko-KR" altLang="en-US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2020-12-10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 dirty="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2020-12-14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2020-12-18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번 대여함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 err="1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chaedam</a:t>
                      </a:r>
                      <a:endParaRPr lang="en-US" altLang="ko-KR" sz="1100" dirty="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30,000</a:t>
                      </a:r>
                      <a:r>
                        <a:rPr lang="ko-KR" altLang="en-US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2020-12-11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 dirty="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2020-12-16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2020-12-20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번 대여함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jungwoo1128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40,000</a:t>
                      </a:r>
                      <a:r>
                        <a:rPr lang="ko-KR" altLang="en-US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2020-12-14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 dirty="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2020-12-13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2020-12-20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번 대여함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7yhn8u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72,000</a:t>
                      </a:r>
                      <a:r>
                        <a:rPr lang="ko-KR" altLang="en-US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2020-12-07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 dirty="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0" y="1700784"/>
            <a:ext cx="9691598" cy="602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400">
                <a:solidFill>
                  <a:srgbClr val="2C3F58"/>
                </a:solidFill>
                <a:latin typeface="Bahnschrift Light"/>
                <a:ea typeface="나눔명조"/>
                <a:cs typeface="함초롬바탕"/>
              </a:rPr>
              <a:t>대여 목록 보기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80228" y="2186404"/>
            <a:ext cx="301862" cy="221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lang="ko-KR" altLang="en-US" sz="9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0" y="768858"/>
            <a:ext cx="9691598" cy="427863"/>
            <a:chOff x="19711" y="3937254"/>
            <a:chExt cx="9691598" cy="427863"/>
          </a:xfrm>
        </p:grpSpPr>
        <p:sp>
          <p:nvSpPr>
            <p:cNvPr id="89" name="TextBox 88"/>
            <p:cNvSpPr txBox="1"/>
            <p:nvPr/>
          </p:nvSpPr>
          <p:spPr>
            <a:xfrm>
              <a:off x="2673477" y="3971776"/>
              <a:ext cx="1068705" cy="2244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사용자 목록 보기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633878" y="3970081"/>
              <a:ext cx="1406270" cy="22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무인 대여함 보기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957852" y="3970081"/>
              <a:ext cx="954405" cy="2246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대여 정보 보기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787670" y="3970081"/>
              <a:ext cx="1406270" cy="22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이용 내역 보기</a:t>
              </a:r>
            </a:p>
          </p:txBody>
        </p:sp>
        <p:grpSp>
          <p:nvGrpSpPr>
            <p:cNvPr id="93" name="그룹 92"/>
            <p:cNvGrpSpPr/>
            <p:nvPr/>
          </p:nvGrpSpPr>
          <p:grpSpPr>
            <a:xfrm>
              <a:off x="19711" y="3937254"/>
              <a:ext cx="9691598" cy="427863"/>
              <a:chOff x="3810" y="1890141"/>
              <a:chExt cx="9691598" cy="427863"/>
            </a:xfrm>
          </p:grpSpPr>
          <p:pic>
            <p:nvPicPr>
              <p:cNvPr id="94" name="그림 9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8121270" y="1890141"/>
                <a:ext cx="1143126" cy="304833"/>
              </a:xfrm>
              <a:prstGeom prst="rect">
                <a:avLst/>
              </a:prstGeom>
            </p:spPr>
          </p:pic>
          <p:grpSp>
            <p:nvGrpSpPr>
              <p:cNvPr id="95" name="그룹 94"/>
              <p:cNvGrpSpPr/>
              <p:nvPr/>
            </p:nvGrpSpPr>
            <p:grpSpPr>
              <a:xfrm>
                <a:off x="3810" y="1921206"/>
                <a:ext cx="9691598" cy="396798"/>
                <a:chOff x="0" y="1422395"/>
                <a:chExt cx="9691598" cy="396798"/>
              </a:xfrm>
            </p:grpSpPr>
            <p:pic>
              <p:nvPicPr>
                <p:cNvPr id="96" name="그림 95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345720" y="1422395"/>
                  <a:ext cx="997685" cy="243133"/>
                </a:xfrm>
                <a:prstGeom prst="rect">
                  <a:avLst/>
                </a:prstGeom>
              </p:spPr>
            </p:pic>
            <p:cxnSp>
              <p:nvCxnSpPr>
                <p:cNvPr id="97" name="직선 연결선 96"/>
                <p:cNvCxnSpPr/>
                <p:nvPr/>
              </p:nvCxnSpPr>
              <p:spPr>
                <a:xfrm>
                  <a:off x="0" y="1819193"/>
                  <a:ext cx="9691598" cy="0"/>
                </a:xfrm>
                <a:prstGeom prst="line">
                  <a:avLst/>
                </a:prstGeom>
                <a:ln w="6350">
                  <a:solidFill>
                    <a:srgbClr val="DEE2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9" name="TextBox 98"/>
          <p:cNvSpPr txBox="1"/>
          <p:nvPr/>
        </p:nvSpPr>
        <p:spPr>
          <a:xfrm>
            <a:off x="3503676" y="2636901"/>
            <a:ext cx="2592324" cy="347662"/>
          </a:xfrm>
          <a:prstGeom prst="rect">
            <a:avLst/>
          </a:prstGeom>
          <a:ln cap="rnd">
            <a:solidFill>
              <a:schemeClr val="accent3"/>
            </a:solidFill>
          </a:ln>
        </p:spPr>
        <p:txBody>
          <a:bodyPr wrap="square" lIns="72009" tIns="108013" rIns="72009" bIns="108013">
            <a:spAutoFit/>
          </a:bodyPr>
          <a:lstStyle/>
          <a:p>
            <a:pPr>
              <a:defRPr/>
            </a:pPr>
            <a:r>
              <a:rPr lang="ko-KR" altLang="en-US" sz="900" b="1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사용자 아이디 검색</a:t>
            </a: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57440" y="2636901"/>
            <a:ext cx="630659" cy="340804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6257440" y="2704718"/>
            <a:ext cx="630659" cy="224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900" b="1">
                <a:solidFill>
                  <a:schemeClr val="lt1"/>
                </a:solidFill>
                <a:latin typeface="맑은 고딕"/>
                <a:ea typeface="맑은 고딕"/>
              </a:rPr>
              <a:t>검색</a:t>
            </a:r>
          </a:p>
        </p:txBody>
      </p:sp>
      <p:sp>
        <p:nvSpPr>
          <p:cNvPr id="102" name="Page 1"/>
          <p:cNvSpPr/>
          <p:nvPr/>
        </p:nvSpPr>
        <p:spPr>
          <a:xfrm>
            <a:off x="0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A1</a:t>
            </a:r>
            <a:endParaRPr kumimoji="0" lang="en-US" sz="1050" b="0" i="0" u="none" strike="noStrike" kern="1200" cap="none" spc="0" normalizeH="0" baseline="0">
              <a:solidFill>
                <a:srgbClr val="FFFFFF"/>
              </a:solidFill>
              <a:effectLst/>
              <a:latin typeface="Calibri"/>
            </a:endParaRPr>
          </a:p>
        </p:txBody>
      </p:sp>
      <p:sp>
        <p:nvSpPr>
          <p:cNvPr id="103" name="Page 1"/>
          <p:cNvSpPr/>
          <p:nvPr/>
        </p:nvSpPr>
        <p:spPr>
          <a:xfrm>
            <a:off x="2504313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2</a:t>
            </a:r>
            <a:endParaRPr kumimoji="0" lang="ko-KR" altLang="en-US" sz="1050" b="0" i="0" u="none" strike="noStrike" kern="1200" cap="none" spc="0" normalizeH="0" baseline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4" name="Page 1"/>
          <p:cNvSpPr/>
          <p:nvPr/>
        </p:nvSpPr>
        <p:spPr>
          <a:xfrm>
            <a:off x="3647694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105" name="Page 1"/>
          <p:cNvSpPr/>
          <p:nvPr/>
        </p:nvSpPr>
        <p:spPr>
          <a:xfrm>
            <a:off x="4774731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  <p:sp>
        <p:nvSpPr>
          <p:cNvPr id="106" name="Page 1"/>
          <p:cNvSpPr/>
          <p:nvPr/>
        </p:nvSpPr>
        <p:spPr>
          <a:xfrm>
            <a:off x="5840730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5</a:t>
            </a:r>
          </a:p>
        </p:txBody>
      </p:sp>
      <p:sp>
        <p:nvSpPr>
          <p:cNvPr id="107" name="Page 1"/>
          <p:cNvSpPr/>
          <p:nvPr/>
        </p:nvSpPr>
        <p:spPr>
          <a:xfrm>
            <a:off x="7893915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6</a:t>
            </a:r>
          </a:p>
        </p:txBody>
      </p:sp>
      <p:sp>
        <p:nvSpPr>
          <p:cNvPr id="108" name="Page 1"/>
          <p:cNvSpPr/>
          <p:nvPr/>
        </p:nvSpPr>
        <p:spPr>
          <a:xfrm>
            <a:off x="3285339" y="2710384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7</a:t>
            </a:r>
          </a:p>
        </p:txBody>
      </p:sp>
      <p:sp>
        <p:nvSpPr>
          <p:cNvPr id="109" name="Page 1"/>
          <p:cNvSpPr/>
          <p:nvPr/>
        </p:nvSpPr>
        <p:spPr>
          <a:xfrm>
            <a:off x="6034457" y="270471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8</a:t>
            </a:r>
          </a:p>
        </p:txBody>
      </p:sp>
      <p:sp>
        <p:nvSpPr>
          <p:cNvPr id="110" name="D2"/>
          <p:cNvSpPr/>
          <p:nvPr/>
        </p:nvSpPr>
        <p:spPr>
          <a:xfrm>
            <a:off x="760209" y="314820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D1</a:t>
            </a:r>
            <a:endParaRPr kumimoji="0" lang="en-US" sz="1050" b="0" i="0" u="none" strike="noStrike" kern="1200" cap="none" spc="0" normalizeH="0" baseline="0">
              <a:solidFill>
                <a:srgbClr val="FFFFFF"/>
              </a:solidFill>
              <a:effectLst/>
              <a:latin typeface="Calibri"/>
            </a:endParaRPr>
          </a:p>
        </p:txBody>
      </p:sp>
      <p:sp>
        <p:nvSpPr>
          <p:cNvPr id="111" name="D2"/>
          <p:cNvSpPr/>
          <p:nvPr/>
        </p:nvSpPr>
        <p:spPr>
          <a:xfrm>
            <a:off x="1691616" y="314820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2</a:t>
            </a:r>
          </a:p>
        </p:txBody>
      </p:sp>
      <p:sp>
        <p:nvSpPr>
          <p:cNvPr id="112" name="D2"/>
          <p:cNvSpPr/>
          <p:nvPr/>
        </p:nvSpPr>
        <p:spPr>
          <a:xfrm>
            <a:off x="2703600" y="314820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113" name="D2"/>
          <p:cNvSpPr/>
          <p:nvPr/>
        </p:nvSpPr>
        <p:spPr>
          <a:xfrm>
            <a:off x="3714369" y="314820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  <p:sp>
        <p:nvSpPr>
          <p:cNvPr id="114" name="D2"/>
          <p:cNvSpPr/>
          <p:nvPr/>
        </p:nvSpPr>
        <p:spPr>
          <a:xfrm>
            <a:off x="4886959" y="314820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5</a:t>
            </a:r>
          </a:p>
        </p:txBody>
      </p:sp>
      <p:sp>
        <p:nvSpPr>
          <p:cNvPr id="115" name="D2"/>
          <p:cNvSpPr/>
          <p:nvPr/>
        </p:nvSpPr>
        <p:spPr>
          <a:xfrm>
            <a:off x="5820513" y="314820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6</a:t>
            </a:r>
          </a:p>
        </p:txBody>
      </p:sp>
      <p:sp>
        <p:nvSpPr>
          <p:cNvPr id="116" name="D2"/>
          <p:cNvSpPr/>
          <p:nvPr/>
        </p:nvSpPr>
        <p:spPr>
          <a:xfrm>
            <a:off x="6845605" y="314820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7</a:t>
            </a:r>
          </a:p>
        </p:txBody>
      </p:sp>
      <p:sp>
        <p:nvSpPr>
          <p:cNvPr id="117" name="D2"/>
          <p:cNvSpPr/>
          <p:nvPr/>
        </p:nvSpPr>
        <p:spPr>
          <a:xfrm>
            <a:off x="7865340" y="314820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나눔명조"/>
                <a:ea typeface="나눔명조"/>
              </a:rPr>
              <a:t>	관리자 </a:t>
            </a:r>
            <a:r>
              <a:rPr lang="en-US" altLang="ko-KR" sz="1900">
                <a:latin typeface="나눔명조"/>
                <a:ea typeface="나눔명조"/>
              </a:rPr>
              <a:t>-</a:t>
            </a:r>
            <a:r>
              <a:rPr lang="ko-KR" altLang="en-US" sz="1900">
                <a:latin typeface="나눔명조"/>
                <a:ea typeface="나눔명조"/>
              </a:rPr>
              <a:t> 이용내역</a:t>
            </a:r>
            <a:r>
              <a:rPr lang="en-US" altLang="ko-KR" sz="1900">
                <a:latin typeface="나눔명조"/>
                <a:ea typeface="나눔명조"/>
              </a:rPr>
              <a:t> </a:t>
            </a:r>
            <a:r>
              <a:rPr lang="ko-KR" altLang="en-US" sz="1900">
                <a:latin typeface="나눔명조"/>
                <a:ea typeface="나눔명조"/>
              </a:rPr>
              <a:t>조회 화면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나눔명조"/>
                <a:ea typeface="나눔명조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8"/>
            <a:ext cx="255374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목록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 목록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A7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 번호를 선택해 목록을 조회한다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[GET]~/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usagehistory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/(consumes=”application/json”)</a:t>
            </a:r>
          </a:p>
          <a:p>
            <a:pPr lvl="0"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등록된 이용 정보의 일련번호를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등록된 이용 정보의 사용자 아이디를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등록된 이용 정보의 무인 대여함 번호를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등록된 이용 정보의 이용 일자를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D5 :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등록된 이용 정보의 구분을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86044"/>
              </p:ext>
            </p:extLst>
          </p:nvPr>
        </p:nvGraphicFramePr>
        <p:xfrm>
          <a:off x="779259" y="3148203"/>
          <a:ext cx="8132514" cy="20777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2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7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1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7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일련 번호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사용자 아이디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대여함 번호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이용 일자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구분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jungwoo1128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번 대여함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2020-12-16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12시 30분 28초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닫힘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jungwoo1128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번 대여함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2020-12-16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11시 50분 22초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열림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7yhn8u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번 대여함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2020-12-9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14시 36분 58초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닫힘</a:t>
                      </a:r>
                    </a:p>
                    <a:p>
                      <a:pPr algn="ctr">
                        <a:defRPr/>
                      </a:pPr>
                      <a:endParaRPr lang="ko-KR" altLang="en-US" sz="1100" dirty="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7yhn8u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번 대여함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2020-12-9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13시 24분 12초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열림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0" y="1700784"/>
            <a:ext cx="9691598" cy="602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400">
                <a:solidFill>
                  <a:srgbClr val="2C3F58"/>
                </a:solidFill>
                <a:latin typeface="Bahnschrift Light"/>
                <a:ea typeface="나눔명조"/>
                <a:cs typeface="함초롬바탕"/>
              </a:rPr>
              <a:t>이용 내역 보기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80228" y="2186404"/>
            <a:ext cx="301862" cy="221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endParaRPr lang="ko-KR" altLang="en-US" sz="900" b="1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0" y="768858"/>
            <a:ext cx="9691598" cy="427863"/>
            <a:chOff x="19711" y="3937254"/>
            <a:chExt cx="9691598" cy="427863"/>
          </a:xfrm>
        </p:grpSpPr>
        <p:sp>
          <p:nvSpPr>
            <p:cNvPr id="89" name="TextBox 88"/>
            <p:cNvSpPr txBox="1"/>
            <p:nvPr/>
          </p:nvSpPr>
          <p:spPr>
            <a:xfrm>
              <a:off x="2673477" y="3971776"/>
              <a:ext cx="1068705" cy="2244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사용자 목록 보기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633878" y="3970081"/>
              <a:ext cx="1406270" cy="22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무인 대여함 보기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957852" y="3970081"/>
              <a:ext cx="954405" cy="2246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대여 정보 보기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787670" y="3970081"/>
              <a:ext cx="1406270" cy="22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이용 내역 보기</a:t>
              </a:r>
            </a:p>
          </p:txBody>
        </p:sp>
        <p:grpSp>
          <p:nvGrpSpPr>
            <p:cNvPr id="93" name="그룹 92"/>
            <p:cNvGrpSpPr/>
            <p:nvPr/>
          </p:nvGrpSpPr>
          <p:grpSpPr>
            <a:xfrm>
              <a:off x="19711" y="3937254"/>
              <a:ext cx="9691598" cy="427863"/>
              <a:chOff x="3810" y="1890141"/>
              <a:chExt cx="9691598" cy="427863"/>
            </a:xfrm>
          </p:grpSpPr>
          <p:pic>
            <p:nvPicPr>
              <p:cNvPr id="94" name="그림 9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8121270" y="1890141"/>
                <a:ext cx="1143126" cy="304833"/>
              </a:xfrm>
              <a:prstGeom prst="rect">
                <a:avLst/>
              </a:prstGeom>
            </p:spPr>
          </p:pic>
          <p:grpSp>
            <p:nvGrpSpPr>
              <p:cNvPr id="95" name="그룹 94"/>
              <p:cNvGrpSpPr/>
              <p:nvPr/>
            </p:nvGrpSpPr>
            <p:grpSpPr>
              <a:xfrm>
                <a:off x="3810" y="1921206"/>
                <a:ext cx="9691598" cy="396798"/>
                <a:chOff x="0" y="1422395"/>
                <a:chExt cx="9691598" cy="396798"/>
              </a:xfrm>
            </p:grpSpPr>
            <p:pic>
              <p:nvPicPr>
                <p:cNvPr id="96" name="그림 95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345720" y="1422395"/>
                  <a:ext cx="997685" cy="243133"/>
                </a:xfrm>
                <a:prstGeom prst="rect">
                  <a:avLst/>
                </a:prstGeom>
              </p:spPr>
            </p:pic>
            <p:cxnSp>
              <p:nvCxnSpPr>
                <p:cNvPr id="97" name="직선 연결선 96"/>
                <p:cNvCxnSpPr/>
                <p:nvPr/>
              </p:nvCxnSpPr>
              <p:spPr>
                <a:xfrm>
                  <a:off x="0" y="1819193"/>
                  <a:ext cx="9691598" cy="0"/>
                </a:xfrm>
                <a:prstGeom prst="line">
                  <a:avLst/>
                </a:prstGeom>
                <a:ln w="6350">
                  <a:solidFill>
                    <a:srgbClr val="DEE2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9" name="TextBox 98"/>
          <p:cNvSpPr txBox="1"/>
          <p:nvPr/>
        </p:nvSpPr>
        <p:spPr>
          <a:xfrm>
            <a:off x="3503676" y="2636901"/>
            <a:ext cx="2592324" cy="347662"/>
          </a:xfrm>
          <a:prstGeom prst="rect">
            <a:avLst/>
          </a:prstGeom>
          <a:ln cap="rnd">
            <a:solidFill>
              <a:schemeClr val="accent3"/>
            </a:solidFill>
          </a:ln>
        </p:spPr>
        <p:txBody>
          <a:bodyPr wrap="square" lIns="72009" tIns="108013" rIns="72009" bIns="108013">
            <a:spAutoFit/>
          </a:bodyPr>
          <a:lstStyle/>
          <a:p>
            <a:pPr>
              <a:defRPr/>
            </a:pPr>
            <a:r>
              <a:rPr lang="ko-KR" altLang="en-US" sz="900" b="1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무인 대여함 번호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257440" y="2704718"/>
            <a:ext cx="630659" cy="224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900" b="1">
                <a:solidFill>
                  <a:schemeClr val="lt1"/>
                </a:solidFill>
                <a:latin typeface="맑은 고딕"/>
                <a:ea typeface="맑은 고딕"/>
              </a:rPr>
              <a:t>검색</a:t>
            </a: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57147" y="2780919"/>
            <a:ext cx="94835" cy="53520"/>
          </a:xfrm>
          <a:prstGeom prst="rect">
            <a:avLst/>
          </a:prstGeom>
        </p:spPr>
      </p:pic>
      <p:sp>
        <p:nvSpPr>
          <p:cNvPr id="103" name="Page 1"/>
          <p:cNvSpPr/>
          <p:nvPr/>
        </p:nvSpPr>
        <p:spPr>
          <a:xfrm>
            <a:off x="0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A1</a:t>
            </a:r>
            <a:endParaRPr kumimoji="0" lang="en-US" sz="1050" b="0" i="0" u="none" strike="noStrike" kern="1200" cap="none" spc="0" normalizeH="0" baseline="0">
              <a:solidFill>
                <a:srgbClr val="FFFFFF"/>
              </a:solidFill>
              <a:effectLst/>
              <a:latin typeface="Calibri"/>
            </a:endParaRPr>
          </a:p>
        </p:txBody>
      </p:sp>
      <p:sp>
        <p:nvSpPr>
          <p:cNvPr id="104" name="Page 1"/>
          <p:cNvSpPr/>
          <p:nvPr/>
        </p:nvSpPr>
        <p:spPr>
          <a:xfrm>
            <a:off x="2504313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2</a:t>
            </a:r>
            <a:endParaRPr kumimoji="0" lang="ko-KR" altLang="en-US" sz="1050" b="0" i="0" u="none" strike="noStrike" kern="1200" cap="none" spc="0" normalizeH="0" baseline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5" name="Page 1"/>
          <p:cNvSpPr/>
          <p:nvPr/>
        </p:nvSpPr>
        <p:spPr>
          <a:xfrm>
            <a:off x="3647694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106" name="Page 1"/>
          <p:cNvSpPr/>
          <p:nvPr/>
        </p:nvSpPr>
        <p:spPr>
          <a:xfrm>
            <a:off x="4774731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  <p:sp>
        <p:nvSpPr>
          <p:cNvPr id="107" name="Page 1"/>
          <p:cNvSpPr/>
          <p:nvPr/>
        </p:nvSpPr>
        <p:spPr>
          <a:xfrm>
            <a:off x="5840730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5</a:t>
            </a:r>
          </a:p>
        </p:txBody>
      </p:sp>
      <p:sp>
        <p:nvSpPr>
          <p:cNvPr id="108" name="Page 1"/>
          <p:cNvSpPr/>
          <p:nvPr/>
        </p:nvSpPr>
        <p:spPr>
          <a:xfrm>
            <a:off x="7893915" y="80276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6</a:t>
            </a:r>
          </a:p>
        </p:txBody>
      </p:sp>
      <p:sp>
        <p:nvSpPr>
          <p:cNvPr id="109" name="Page 1"/>
          <p:cNvSpPr/>
          <p:nvPr/>
        </p:nvSpPr>
        <p:spPr>
          <a:xfrm>
            <a:off x="3285339" y="2674475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7</a:t>
            </a:r>
          </a:p>
        </p:txBody>
      </p:sp>
      <p:sp>
        <p:nvSpPr>
          <p:cNvPr id="110" name="D2"/>
          <p:cNvSpPr/>
          <p:nvPr/>
        </p:nvSpPr>
        <p:spPr>
          <a:xfrm>
            <a:off x="1032959" y="314820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D1</a:t>
            </a:r>
            <a:endParaRPr kumimoji="0" lang="en-US" sz="1050" b="0" i="0" u="none" strike="noStrike" kern="1200" cap="none" spc="0" normalizeH="0" baseline="0">
              <a:solidFill>
                <a:srgbClr val="FFFFFF"/>
              </a:solidFill>
              <a:effectLst/>
              <a:latin typeface="Calibri"/>
            </a:endParaRPr>
          </a:p>
        </p:txBody>
      </p:sp>
      <p:sp>
        <p:nvSpPr>
          <p:cNvPr id="111" name="D2"/>
          <p:cNvSpPr/>
          <p:nvPr/>
        </p:nvSpPr>
        <p:spPr>
          <a:xfrm>
            <a:off x="2513838" y="314820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2</a:t>
            </a:r>
          </a:p>
        </p:txBody>
      </p:sp>
      <p:sp>
        <p:nvSpPr>
          <p:cNvPr id="112" name="D2"/>
          <p:cNvSpPr/>
          <p:nvPr/>
        </p:nvSpPr>
        <p:spPr>
          <a:xfrm>
            <a:off x="4216122" y="314820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113" name="D2"/>
          <p:cNvSpPr/>
          <p:nvPr/>
        </p:nvSpPr>
        <p:spPr>
          <a:xfrm>
            <a:off x="5906238" y="314820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  <p:sp>
        <p:nvSpPr>
          <p:cNvPr id="114" name="D2"/>
          <p:cNvSpPr/>
          <p:nvPr/>
        </p:nvSpPr>
        <p:spPr>
          <a:xfrm>
            <a:off x="7688580" y="314820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5</a:t>
            </a:r>
            <a:endParaRPr kumimoji="0" lang="ko-KR" altLang="en-US" sz="1050" b="0" i="0" u="none" strike="noStrike" kern="1200" cap="none" spc="0" normalizeH="0" baseline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나눔명조"/>
                <a:ea typeface="나눔명조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8"/>
            <a:ext cx="250040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~/login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입력받는다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입력받는다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성공 시 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[POST] ~/login</a:t>
            </a:r>
          </a:p>
          <a:p>
            <a:pPr lvl="0"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A2~A3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공란인 상태로 로그인 시도를 하면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입력란을 작성하세요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문구를 출력한다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D1 :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존재하지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않는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아이디와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이용해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로그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인에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실패하면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출력하는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문구이다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9597" y="0"/>
            <a:ext cx="457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나눔명조"/>
                <a:ea typeface="나눔명조"/>
              </a:rPr>
              <a:t>	인증데스크 </a:t>
            </a:r>
            <a:r>
              <a:rPr lang="en-US" altLang="ko-KR" sz="1900">
                <a:latin typeface="나눔명조"/>
                <a:ea typeface="나눔명조"/>
              </a:rPr>
              <a:t>-</a:t>
            </a:r>
            <a:r>
              <a:rPr lang="ko-KR" altLang="en-US" sz="1900">
                <a:latin typeface="나눔명조"/>
                <a:ea typeface="나눔명조"/>
              </a:rPr>
              <a:t> 로그인 화면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5498" y="2060829"/>
            <a:ext cx="3627520" cy="87724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1307" y="3429000"/>
            <a:ext cx="3600450" cy="34938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23316" y="3486150"/>
            <a:ext cx="1392174" cy="21717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아이디를 입력해주세요</a:t>
            </a: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5498" y="3212973"/>
            <a:ext cx="450342" cy="195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700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아이디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5498" y="4221099"/>
            <a:ext cx="3600450" cy="34938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23314" y="4278249"/>
            <a:ext cx="1584200" cy="21564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비밀번호를 입력해주세요</a:t>
            </a: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55498" y="4005072"/>
            <a:ext cx="536067" cy="1958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700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비밀번호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5498" y="5012523"/>
            <a:ext cx="3607197" cy="360719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555498" y="4617348"/>
            <a:ext cx="3600450" cy="20992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sz="800" b="0" i="0" strike="noStrike">
                <a:solidFill>
                  <a:srgbClr val="FF0000">
                    <a:alpha val="100000"/>
                  </a:srgbClr>
                </a:solidFill>
                <a:latin typeface="Arial"/>
                <a:ea typeface="Roboto"/>
              </a:rPr>
              <a:t>가입하지 않은 아이디이거나, 잘못된 비밀번호입니다.</a:t>
            </a:r>
          </a:p>
        </p:txBody>
      </p:sp>
      <p:sp>
        <p:nvSpPr>
          <p:cNvPr id="53" name="Page 1"/>
          <p:cNvSpPr/>
          <p:nvPr/>
        </p:nvSpPr>
        <p:spPr>
          <a:xfrm>
            <a:off x="337161" y="429624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>
                <a:solidFill>
                  <a:srgbClr val="FFFFFF"/>
                </a:solidFill>
                <a:latin typeface="Calibri"/>
              </a:rPr>
              <a:t>A</a:t>
            </a:r>
            <a:r>
              <a:rPr lang="en-US" altLang="ko-KR" sz="105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54" name="Page 1"/>
          <p:cNvSpPr/>
          <p:nvPr/>
        </p:nvSpPr>
        <p:spPr>
          <a:xfrm>
            <a:off x="332970" y="1954385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A1</a:t>
            </a:r>
            <a:endParaRPr kumimoji="0" lang="en-US" sz="1050" b="0" i="0" u="none" strike="noStrike" kern="1200" cap="none" spc="0" normalizeH="0" baseline="0">
              <a:solidFill>
                <a:srgbClr val="FFFFFF"/>
              </a:solidFill>
              <a:effectLst/>
              <a:latin typeface="Calibri"/>
            </a:endParaRPr>
          </a:p>
        </p:txBody>
      </p:sp>
      <p:sp>
        <p:nvSpPr>
          <p:cNvPr id="55" name="Page 1"/>
          <p:cNvSpPr/>
          <p:nvPr/>
        </p:nvSpPr>
        <p:spPr>
          <a:xfrm>
            <a:off x="332970" y="3504149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2</a:t>
            </a:r>
          </a:p>
        </p:txBody>
      </p:sp>
      <p:sp>
        <p:nvSpPr>
          <p:cNvPr id="56" name="Page 1"/>
          <p:cNvSpPr/>
          <p:nvPr/>
        </p:nvSpPr>
        <p:spPr>
          <a:xfrm>
            <a:off x="337161" y="5088347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  <p:sp>
        <p:nvSpPr>
          <p:cNvPr id="57" name="D2"/>
          <p:cNvSpPr/>
          <p:nvPr/>
        </p:nvSpPr>
        <p:spPr>
          <a:xfrm>
            <a:off x="896671" y="461734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>
                <a:solidFill>
                  <a:srgbClr val="FFFFFF"/>
                </a:solidFill>
                <a:latin typeface="Calibri"/>
              </a:rPr>
              <a:t>D1</a:t>
            </a:r>
            <a:endParaRPr lang="en-US" sz="1050">
              <a:solidFill>
                <a:srgbClr val="FFFFFF"/>
              </a:solidFill>
              <a:effectLst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691598" y="692658"/>
            <a:ext cx="250040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 선택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~/rental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핸드폰 인증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~/member/certification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후 로그인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[GET] ~/logout</a:t>
            </a:r>
          </a:p>
          <a:p>
            <a:pPr lvl="0">
              <a:defRPr/>
            </a:pP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대여함의 인증을 활성화 후 성공 시 인증 활성화 성공화면으로 이동하고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실패 시 인증 활성화 실패 화면으로 이동한다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~/authentication/active</a:t>
            </a:r>
          </a:p>
          <a:p>
            <a:pPr lvl="0"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로그인한 회원의 대여 정보 중 현재 일자가 시작 일자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종료 일자 사이에 있는 대여 정보들만 출력한다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대여 정보의 일련번호를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대여 정보의 무인 대여함 번호를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대여 정보의 시작 일자를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대여 정보의 종료 일자를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대여 정보의 결제 금액을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D7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대여 정보의 결제 일자를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나눔명조"/>
                <a:ea typeface="나눔명조"/>
              </a:rPr>
              <a:t>	인증데스크 </a:t>
            </a:r>
            <a:r>
              <a:rPr lang="en-US" altLang="ko-KR" sz="1900">
                <a:latin typeface="나눔명조"/>
                <a:ea typeface="나눔명조"/>
              </a:rPr>
              <a:t>-</a:t>
            </a:r>
            <a:r>
              <a:rPr lang="ko-KR" altLang="en-US" sz="1900">
                <a:latin typeface="나눔명조"/>
                <a:ea typeface="나눔명조"/>
              </a:rPr>
              <a:t> 대여 정보 선택 화면</a:t>
            </a:r>
          </a:p>
        </p:txBody>
      </p:sp>
      <p:sp>
        <p:nvSpPr>
          <p:cNvPr id="35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나눔명조"/>
                <a:ea typeface="나눔명조"/>
              </a:rPr>
              <a:t>상세 설명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0" y="768858"/>
            <a:ext cx="9691598" cy="427863"/>
            <a:chOff x="19711" y="3937254"/>
            <a:chExt cx="9691598" cy="427863"/>
          </a:xfrm>
        </p:grpSpPr>
        <p:sp>
          <p:nvSpPr>
            <p:cNvPr id="42" name="TextBox 41"/>
            <p:cNvSpPr txBox="1"/>
            <p:nvPr/>
          </p:nvSpPr>
          <p:spPr>
            <a:xfrm>
              <a:off x="4162374" y="3937254"/>
              <a:ext cx="1406270" cy="22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카드 갱신</a:t>
              </a:r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19711" y="3937254"/>
              <a:ext cx="9691598" cy="427863"/>
              <a:chOff x="3810" y="1890141"/>
              <a:chExt cx="9691598" cy="427863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8121270" y="1890141"/>
                <a:ext cx="1143126" cy="304833"/>
              </a:xfrm>
              <a:prstGeom prst="rect">
                <a:avLst/>
              </a:prstGeom>
            </p:spPr>
          </p:pic>
          <p:grpSp>
            <p:nvGrpSpPr>
              <p:cNvPr id="45" name="그룹 44"/>
              <p:cNvGrpSpPr/>
              <p:nvPr/>
            </p:nvGrpSpPr>
            <p:grpSpPr>
              <a:xfrm>
                <a:off x="3810" y="1921206"/>
                <a:ext cx="9691598" cy="396798"/>
                <a:chOff x="0" y="1422395"/>
                <a:chExt cx="9691598" cy="396798"/>
              </a:xfrm>
            </p:grpSpPr>
            <p:pic>
              <p:nvPicPr>
                <p:cNvPr id="46" name="그림 45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345720" y="1422395"/>
                  <a:ext cx="997685" cy="243133"/>
                </a:xfrm>
                <a:prstGeom prst="rect">
                  <a:avLst/>
                </a:prstGeom>
              </p:spPr>
            </p:pic>
            <p:cxnSp>
              <p:nvCxnSpPr>
                <p:cNvPr id="47" name="직선 연결선 46"/>
                <p:cNvCxnSpPr/>
                <p:nvPr/>
              </p:nvCxnSpPr>
              <p:spPr>
                <a:xfrm>
                  <a:off x="0" y="1819193"/>
                  <a:ext cx="9691598" cy="0"/>
                </a:xfrm>
                <a:prstGeom prst="line">
                  <a:avLst/>
                </a:prstGeom>
                <a:ln w="6350">
                  <a:solidFill>
                    <a:srgbClr val="DEE2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9" name="TextBox 48"/>
          <p:cNvSpPr txBox="1"/>
          <p:nvPr/>
        </p:nvSpPr>
        <p:spPr>
          <a:xfrm>
            <a:off x="0" y="1700784"/>
            <a:ext cx="9691598" cy="602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400">
                <a:solidFill>
                  <a:srgbClr val="2C3F58"/>
                </a:solidFill>
                <a:latin typeface="Bahnschrift Light"/>
                <a:ea typeface="나눔명조"/>
                <a:cs typeface="함초롬바탕"/>
              </a:rPr>
              <a:t>내가 대여한 무인대여함</a:t>
            </a:r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45045"/>
              </p:ext>
            </p:extLst>
          </p:nvPr>
        </p:nvGraphicFramePr>
        <p:xfrm>
          <a:off x="779259" y="2680335"/>
          <a:ext cx="8133712" cy="2225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61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9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9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일련번호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대여함 번호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대여 시작일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대여 종료일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결제 금액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결제 일자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인증 활성화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번 대여함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2020-12-09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2020-12-13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30,000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2020-12-08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900" dirty="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 dirty="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 dirty="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900" dirty="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86" name="그룹 85"/>
          <p:cNvGrpSpPr/>
          <p:nvPr/>
        </p:nvGrpSpPr>
        <p:grpSpPr>
          <a:xfrm>
            <a:off x="7769847" y="3097530"/>
            <a:ext cx="1143127" cy="274349"/>
            <a:chOff x="987746" y="3546695"/>
            <a:chExt cx="1143127" cy="274349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26725" y="3546695"/>
              <a:ext cx="865169" cy="274349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987746" y="3573761"/>
              <a:ext cx="1143127" cy="2221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>
                  <a:solidFill>
                    <a:schemeClr val="lt1"/>
                  </a:solidFill>
                  <a:latin typeface="맑은 고딕"/>
                  <a:ea typeface="맑은 고딕"/>
                </a:rPr>
                <a:t>인증 활성화</a:t>
              </a:r>
            </a:p>
          </p:txBody>
        </p:sp>
      </p:grpSp>
      <p:sp>
        <p:nvSpPr>
          <p:cNvPr id="87" name="Page 1"/>
          <p:cNvSpPr/>
          <p:nvPr/>
        </p:nvSpPr>
        <p:spPr>
          <a:xfrm>
            <a:off x="0" y="769902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A1</a:t>
            </a:r>
            <a:endParaRPr kumimoji="0" lang="en-US" sz="1050" b="0" i="0" u="none" strike="noStrike" kern="1200" cap="none" spc="0" normalizeH="0" baseline="0">
              <a:solidFill>
                <a:srgbClr val="FFFFFF"/>
              </a:solidFill>
              <a:effectLst/>
              <a:latin typeface="Calibri"/>
            </a:endParaRPr>
          </a:p>
        </p:txBody>
      </p:sp>
      <p:sp>
        <p:nvSpPr>
          <p:cNvPr id="88" name="Page 1"/>
          <p:cNvSpPr/>
          <p:nvPr/>
        </p:nvSpPr>
        <p:spPr>
          <a:xfrm>
            <a:off x="4293465" y="76885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2</a:t>
            </a:r>
          </a:p>
        </p:txBody>
      </p:sp>
      <p:sp>
        <p:nvSpPr>
          <p:cNvPr id="89" name="Page 1"/>
          <p:cNvSpPr/>
          <p:nvPr/>
        </p:nvSpPr>
        <p:spPr>
          <a:xfrm>
            <a:off x="7893915" y="799101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90" name="Page 1"/>
          <p:cNvSpPr/>
          <p:nvPr/>
        </p:nvSpPr>
        <p:spPr>
          <a:xfrm>
            <a:off x="7685103" y="3126105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  <p:sp>
        <p:nvSpPr>
          <p:cNvPr id="91" name="D2"/>
          <p:cNvSpPr/>
          <p:nvPr/>
        </p:nvSpPr>
        <p:spPr>
          <a:xfrm>
            <a:off x="779259" y="2680335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2</a:t>
            </a:r>
          </a:p>
        </p:txBody>
      </p:sp>
      <p:sp>
        <p:nvSpPr>
          <p:cNvPr id="92" name="D2"/>
          <p:cNvSpPr/>
          <p:nvPr/>
        </p:nvSpPr>
        <p:spPr>
          <a:xfrm>
            <a:off x="1847469" y="2680335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93" name="D2"/>
          <p:cNvSpPr/>
          <p:nvPr/>
        </p:nvSpPr>
        <p:spPr>
          <a:xfrm>
            <a:off x="3069312" y="2680335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  <p:sp>
        <p:nvSpPr>
          <p:cNvPr id="94" name="D2"/>
          <p:cNvSpPr/>
          <p:nvPr/>
        </p:nvSpPr>
        <p:spPr>
          <a:xfrm>
            <a:off x="4184296" y="2680335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5</a:t>
            </a:r>
          </a:p>
        </p:txBody>
      </p:sp>
      <p:sp>
        <p:nvSpPr>
          <p:cNvPr id="95" name="D2"/>
          <p:cNvSpPr/>
          <p:nvPr/>
        </p:nvSpPr>
        <p:spPr>
          <a:xfrm>
            <a:off x="5445609" y="2680335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6</a:t>
            </a:r>
          </a:p>
        </p:txBody>
      </p:sp>
      <p:sp>
        <p:nvSpPr>
          <p:cNvPr id="96" name="D2"/>
          <p:cNvSpPr/>
          <p:nvPr/>
        </p:nvSpPr>
        <p:spPr>
          <a:xfrm>
            <a:off x="6600063" y="2680335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7</a:t>
            </a:r>
          </a:p>
        </p:txBody>
      </p:sp>
      <p:sp>
        <p:nvSpPr>
          <p:cNvPr id="98" name="D2"/>
          <p:cNvSpPr/>
          <p:nvPr/>
        </p:nvSpPr>
        <p:spPr>
          <a:xfrm>
            <a:off x="779259" y="246744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D1</a:t>
            </a:r>
            <a:endParaRPr kumimoji="0" lang="en-US" sz="1050" b="0" i="0" u="none" strike="noStrike" kern="1200" cap="none" spc="0" normalizeH="0" baseline="0">
              <a:solidFill>
                <a:srgbClr val="FFFFFF"/>
              </a:solidFill>
              <a:effectLst/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691598" y="692658"/>
            <a:ext cx="250040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 선택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핸드폰 인증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후 로그인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핸드폰 번호를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입력받는다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공란인 상태로 핸드폰 인증 시도를 하면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입력란을 작성하세요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문구를 출력한다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A5 :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핸드폰 인증을 요청한다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후 인증 결과가 성공이면 카드 등록 화면으로 이동하고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실패이면 핸드폰 인증 실패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[POST] ~/member/certification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나눔명조"/>
                <a:ea typeface="나눔명조"/>
              </a:rPr>
              <a:t>	인증데스크 </a:t>
            </a:r>
            <a:r>
              <a:rPr lang="en-US" altLang="ko-KR" sz="1900">
                <a:latin typeface="나눔명조"/>
                <a:ea typeface="나눔명조"/>
              </a:rPr>
              <a:t>-</a:t>
            </a:r>
            <a:r>
              <a:rPr lang="ko-KR" altLang="en-US" sz="1900">
                <a:latin typeface="나눔명조"/>
                <a:ea typeface="나눔명조"/>
              </a:rPr>
              <a:t> 핸드폰 인증 화면</a:t>
            </a:r>
          </a:p>
        </p:txBody>
      </p:sp>
      <p:sp>
        <p:nvSpPr>
          <p:cNvPr id="35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나눔명조"/>
                <a:ea typeface="나눔명조"/>
              </a:rPr>
              <a:t>상세 설명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42200" y="2623902"/>
            <a:ext cx="3607198" cy="34938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194616" y="2429211"/>
            <a:ext cx="715899" cy="194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핸드폰 번호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0" y="768858"/>
            <a:ext cx="9691598" cy="427863"/>
            <a:chOff x="19711" y="3937254"/>
            <a:chExt cx="9691598" cy="427863"/>
          </a:xfrm>
        </p:grpSpPr>
        <p:sp>
          <p:nvSpPr>
            <p:cNvPr id="46" name="TextBox 45"/>
            <p:cNvSpPr txBox="1"/>
            <p:nvPr/>
          </p:nvSpPr>
          <p:spPr>
            <a:xfrm>
              <a:off x="4162374" y="3937254"/>
              <a:ext cx="1406270" cy="22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카드 갱신</a:t>
              </a: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19711" y="3937254"/>
              <a:ext cx="9691598" cy="427863"/>
              <a:chOff x="3810" y="1890141"/>
              <a:chExt cx="9691598" cy="427863"/>
            </a:xfrm>
          </p:grpSpPr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8121270" y="1890141"/>
                <a:ext cx="1143126" cy="304833"/>
              </a:xfrm>
              <a:prstGeom prst="rect">
                <a:avLst/>
              </a:prstGeom>
            </p:spPr>
          </p:pic>
          <p:grpSp>
            <p:nvGrpSpPr>
              <p:cNvPr id="49" name="그룹 48"/>
              <p:cNvGrpSpPr/>
              <p:nvPr/>
            </p:nvGrpSpPr>
            <p:grpSpPr>
              <a:xfrm>
                <a:off x="3810" y="1921206"/>
                <a:ext cx="9691598" cy="396798"/>
                <a:chOff x="0" y="1422395"/>
                <a:chExt cx="9691598" cy="396798"/>
              </a:xfrm>
            </p:grpSpPr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345720" y="1422395"/>
                  <a:ext cx="997685" cy="243133"/>
                </a:xfrm>
                <a:prstGeom prst="rect">
                  <a:avLst/>
                </a:prstGeom>
              </p:spPr>
            </p:pic>
            <p:cxnSp>
              <p:nvCxnSpPr>
                <p:cNvPr id="51" name="직선 연결선 50"/>
                <p:cNvCxnSpPr/>
                <p:nvPr/>
              </p:nvCxnSpPr>
              <p:spPr>
                <a:xfrm>
                  <a:off x="0" y="1819193"/>
                  <a:ext cx="9691598" cy="0"/>
                </a:xfrm>
                <a:prstGeom prst="line">
                  <a:avLst/>
                </a:prstGeom>
                <a:ln w="6350">
                  <a:solidFill>
                    <a:srgbClr val="DEE2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2" name="TextBox 51"/>
          <p:cNvSpPr txBox="1"/>
          <p:nvPr/>
        </p:nvSpPr>
        <p:spPr>
          <a:xfrm>
            <a:off x="0" y="1631823"/>
            <a:ext cx="9691598" cy="50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>
                <a:solidFill>
                  <a:srgbClr val="2C3F58"/>
                </a:solidFill>
                <a:latin typeface="Bahnschrift Light"/>
                <a:ea typeface="나눔명조"/>
                <a:cs typeface="함초롬바탕"/>
              </a:rPr>
              <a:t>핸드폰 인증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537913" y="2686771"/>
            <a:ext cx="2558087" cy="21644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000-0000-0000</a:t>
            </a: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 핸드폰 번호를 입력하세요</a:t>
            </a: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42200" y="3248640"/>
            <a:ext cx="3607198" cy="360719"/>
          </a:xfrm>
          <a:prstGeom prst="rect">
            <a:avLst/>
          </a:prstGeom>
        </p:spPr>
      </p:pic>
      <p:sp>
        <p:nvSpPr>
          <p:cNvPr id="55" name="Page 1"/>
          <p:cNvSpPr/>
          <p:nvPr/>
        </p:nvSpPr>
        <p:spPr>
          <a:xfrm>
            <a:off x="0" y="769902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A1</a:t>
            </a:r>
            <a:endParaRPr kumimoji="0" lang="en-US" sz="1050" b="0" i="0" u="none" strike="noStrike" kern="1200" cap="none" spc="0" normalizeH="0" baseline="0">
              <a:solidFill>
                <a:srgbClr val="FFFFFF"/>
              </a:solidFill>
              <a:effectLst/>
              <a:latin typeface="Calibri"/>
            </a:endParaRPr>
          </a:p>
        </p:txBody>
      </p:sp>
      <p:sp>
        <p:nvSpPr>
          <p:cNvPr id="56" name="Page 1"/>
          <p:cNvSpPr/>
          <p:nvPr/>
        </p:nvSpPr>
        <p:spPr>
          <a:xfrm>
            <a:off x="4293465" y="76885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2</a:t>
            </a:r>
          </a:p>
        </p:txBody>
      </p:sp>
      <p:sp>
        <p:nvSpPr>
          <p:cNvPr id="57" name="Page 1"/>
          <p:cNvSpPr/>
          <p:nvPr/>
        </p:nvSpPr>
        <p:spPr>
          <a:xfrm>
            <a:off x="7893915" y="799101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58" name="Page 1"/>
          <p:cNvSpPr/>
          <p:nvPr/>
        </p:nvSpPr>
        <p:spPr>
          <a:xfrm>
            <a:off x="2823863" y="2692151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  <p:sp>
        <p:nvSpPr>
          <p:cNvPr id="59" name="Page 1"/>
          <p:cNvSpPr/>
          <p:nvPr/>
        </p:nvSpPr>
        <p:spPr>
          <a:xfrm>
            <a:off x="2823863" y="332255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691598" y="692658"/>
            <a:ext cx="2500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 선택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핸드폰 인증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후 로그인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~/rental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나눔명조"/>
                <a:ea typeface="나눔명조"/>
              </a:rPr>
              <a:t>	인증데스크 </a:t>
            </a:r>
            <a:r>
              <a:rPr lang="en-US" altLang="ko-KR" sz="1900">
                <a:latin typeface="나눔명조"/>
                <a:ea typeface="나눔명조"/>
              </a:rPr>
              <a:t>-</a:t>
            </a:r>
            <a:r>
              <a:rPr lang="ko-KR" altLang="en-US" sz="1900">
                <a:latin typeface="나눔명조"/>
                <a:ea typeface="나눔명조"/>
              </a:rPr>
              <a:t> 핸드폰 인증 실패 화면</a:t>
            </a:r>
          </a:p>
        </p:txBody>
      </p:sp>
      <p:sp>
        <p:nvSpPr>
          <p:cNvPr id="35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나눔명조"/>
                <a:ea typeface="나눔명조"/>
              </a:rPr>
              <a:t>상세 설명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0" y="768858"/>
            <a:ext cx="9691598" cy="427863"/>
            <a:chOff x="19711" y="3937254"/>
            <a:chExt cx="9691598" cy="427863"/>
          </a:xfrm>
        </p:grpSpPr>
        <p:sp>
          <p:nvSpPr>
            <p:cNvPr id="46" name="TextBox 45"/>
            <p:cNvSpPr txBox="1"/>
            <p:nvPr/>
          </p:nvSpPr>
          <p:spPr>
            <a:xfrm>
              <a:off x="4162374" y="3937254"/>
              <a:ext cx="1406270" cy="22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카드 갱신</a:t>
              </a: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19711" y="3937254"/>
              <a:ext cx="9691598" cy="427863"/>
              <a:chOff x="3810" y="1890141"/>
              <a:chExt cx="9691598" cy="427863"/>
            </a:xfrm>
          </p:grpSpPr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8121270" y="1890141"/>
                <a:ext cx="1143126" cy="304833"/>
              </a:xfrm>
              <a:prstGeom prst="rect">
                <a:avLst/>
              </a:prstGeom>
            </p:spPr>
          </p:pic>
          <p:grpSp>
            <p:nvGrpSpPr>
              <p:cNvPr id="49" name="그룹 48"/>
              <p:cNvGrpSpPr/>
              <p:nvPr/>
            </p:nvGrpSpPr>
            <p:grpSpPr>
              <a:xfrm>
                <a:off x="3810" y="1921206"/>
                <a:ext cx="9691598" cy="396798"/>
                <a:chOff x="0" y="1422395"/>
                <a:chExt cx="9691598" cy="396798"/>
              </a:xfrm>
            </p:grpSpPr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345720" y="1422395"/>
                  <a:ext cx="997685" cy="243133"/>
                </a:xfrm>
                <a:prstGeom prst="rect">
                  <a:avLst/>
                </a:prstGeom>
              </p:spPr>
            </p:pic>
            <p:cxnSp>
              <p:nvCxnSpPr>
                <p:cNvPr id="51" name="직선 연결선 50"/>
                <p:cNvCxnSpPr/>
                <p:nvPr/>
              </p:nvCxnSpPr>
              <p:spPr>
                <a:xfrm>
                  <a:off x="0" y="1819193"/>
                  <a:ext cx="9691598" cy="0"/>
                </a:xfrm>
                <a:prstGeom prst="line">
                  <a:avLst/>
                </a:prstGeom>
                <a:ln w="6350">
                  <a:solidFill>
                    <a:srgbClr val="DEE2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2" name="TextBox 51"/>
          <p:cNvSpPr txBox="1"/>
          <p:nvPr/>
        </p:nvSpPr>
        <p:spPr>
          <a:xfrm>
            <a:off x="0" y="1568546"/>
            <a:ext cx="9691598" cy="50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>
                <a:solidFill>
                  <a:srgbClr val="2C3F58"/>
                </a:solidFill>
                <a:latin typeface="Bahnschrift Light"/>
                <a:ea typeface="나눔명조"/>
                <a:cs typeface="함초롬바탕"/>
              </a:rPr>
              <a:t>핸드폰 인증 실패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0" y="2480460"/>
            <a:ext cx="9691598" cy="41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100">
                <a:solidFill>
                  <a:srgbClr val="2C3F58"/>
                </a:solidFill>
                <a:latin typeface="Bahnschrift Light"/>
                <a:ea typeface="나눔명조"/>
                <a:cs typeface="함초롬바탕"/>
              </a:rPr>
              <a:t>핸드폰 번호를 확인하세요</a:t>
            </a:r>
            <a:r>
              <a:rPr lang="en-US" altLang="ko-KR" sz="2100">
                <a:solidFill>
                  <a:srgbClr val="2C3F58"/>
                </a:solidFill>
                <a:latin typeface="Bahnschrift Light"/>
                <a:ea typeface="나눔명조"/>
                <a:cs typeface="함초롬바탕"/>
              </a:rPr>
              <a:t>.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42200" y="3248640"/>
            <a:ext cx="3607197" cy="360719"/>
          </a:xfrm>
          <a:prstGeom prst="rect">
            <a:avLst/>
          </a:prstGeom>
        </p:spPr>
      </p:pic>
      <p:sp>
        <p:nvSpPr>
          <p:cNvPr id="57" name="Page 1"/>
          <p:cNvSpPr/>
          <p:nvPr/>
        </p:nvSpPr>
        <p:spPr>
          <a:xfrm>
            <a:off x="0" y="769902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A1</a:t>
            </a:r>
            <a:endParaRPr kumimoji="0" lang="en-US" sz="1050" b="0" i="0" u="none" strike="noStrike" kern="1200" cap="none" spc="0" normalizeH="0" baseline="0">
              <a:solidFill>
                <a:srgbClr val="FFFFFF"/>
              </a:solidFill>
              <a:effectLst/>
              <a:latin typeface="Calibri"/>
            </a:endParaRPr>
          </a:p>
        </p:txBody>
      </p:sp>
      <p:sp>
        <p:nvSpPr>
          <p:cNvPr id="58" name="Page 1"/>
          <p:cNvSpPr/>
          <p:nvPr/>
        </p:nvSpPr>
        <p:spPr>
          <a:xfrm>
            <a:off x="4293465" y="76885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2</a:t>
            </a:r>
          </a:p>
        </p:txBody>
      </p:sp>
      <p:sp>
        <p:nvSpPr>
          <p:cNvPr id="59" name="Page 1"/>
          <p:cNvSpPr/>
          <p:nvPr/>
        </p:nvSpPr>
        <p:spPr>
          <a:xfrm>
            <a:off x="7893915" y="799101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60" name="Page 1"/>
          <p:cNvSpPr/>
          <p:nvPr/>
        </p:nvSpPr>
        <p:spPr>
          <a:xfrm>
            <a:off x="2823863" y="332255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691598" y="692658"/>
            <a:ext cx="250040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 선택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핸드폰 인증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후 로그인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사용자의 카드 명을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입력받는다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공란인 상태로 카드 인증 시도를 하면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입력란을 작성하세요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문구를 출력한다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A5 : NFC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리더기를 기동한 후 성공 혹은 실패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[POST] ~/member/card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나눔명조"/>
                <a:ea typeface="나눔명조"/>
              </a:rPr>
              <a:t>	인증데스크 </a:t>
            </a:r>
            <a:r>
              <a:rPr lang="en-US" altLang="ko-KR" sz="1900">
                <a:latin typeface="나눔명조"/>
                <a:ea typeface="나눔명조"/>
              </a:rPr>
              <a:t>-</a:t>
            </a:r>
            <a:r>
              <a:rPr lang="ko-KR" altLang="en-US" sz="1900">
                <a:latin typeface="나눔명조"/>
                <a:ea typeface="나눔명조"/>
              </a:rPr>
              <a:t> 카드 등록 화면</a:t>
            </a:r>
          </a:p>
        </p:txBody>
      </p:sp>
      <p:sp>
        <p:nvSpPr>
          <p:cNvPr id="35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나눔명조"/>
                <a:ea typeface="나눔명조"/>
              </a:rPr>
              <a:t>상세 설명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0" y="1568546"/>
            <a:ext cx="9691598" cy="50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>
                <a:solidFill>
                  <a:srgbClr val="2C3F58"/>
                </a:solidFill>
                <a:latin typeface="Bahnschrift Light"/>
                <a:ea typeface="나눔명조"/>
                <a:cs typeface="함초롬바탕"/>
              </a:rPr>
              <a:t>카드 등록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42200" y="2623902"/>
            <a:ext cx="3607198" cy="34938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194616" y="2429211"/>
            <a:ext cx="1029150" cy="18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카드 명 </a:t>
            </a:r>
            <a:r>
              <a:rPr lang="en-US" altLang="ko-KR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(</a:t>
            </a: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필수</a:t>
            </a:r>
            <a:r>
              <a:rPr lang="en-US" altLang="ko-KR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37913" y="2686771"/>
            <a:ext cx="2344727" cy="22364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카드명을 입력하세요</a:t>
            </a: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0" y="768858"/>
            <a:ext cx="9691598" cy="427863"/>
            <a:chOff x="19711" y="3937254"/>
            <a:chExt cx="9691598" cy="427863"/>
          </a:xfrm>
        </p:grpSpPr>
        <p:sp>
          <p:nvSpPr>
            <p:cNvPr id="53" name="TextBox 52"/>
            <p:cNvSpPr txBox="1"/>
            <p:nvPr/>
          </p:nvSpPr>
          <p:spPr>
            <a:xfrm>
              <a:off x="4162374" y="3937254"/>
              <a:ext cx="1406270" cy="22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카드 갱신</a:t>
              </a: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19711" y="3937254"/>
              <a:ext cx="9691598" cy="427863"/>
              <a:chOff x="3810" y="1890141"/>
              <a:chExt cx="9691598" cy="427863"/>
            </a:xfrm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8121270" y="1890141"/>
                <a:ext cx="1143126" cy="304833"/>
              </a:xfrm>
              <a:prstGeom prst="rect">
                <a:avLst/>
              </a:prstGeom>
            </p:spPr>
          </p:pic>
          <p:grpSp>
            <p:nvGrpSpPr>
              <p:cNvPr id="56" name="그룹 55"/>
              <p:cNvGrpSpPr/>
              <p:nvPr/>
            </p:nvGrpSpPr>
            <p:grpSpPr>
              <a:xfrm>
                <a:off x="3810" y="1921206"/>
                <a:ext cx="9691598" cy="396798"/>
                <a:chOff x="0" y="1422395"/>
                <a:chExt cx="9691598" cy="396798"/>
              </a:xfrm>
            </p:grpSpPr>
            <p:pic>
              <p:nvPicPr>
                <p:cNvPr id="57" name="그림 56"/>
                <p:cNvPicPr>
                  <a:picLocks noChangeAspect="1"/>
                </p:cNvPicPr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345720" y="1422395"/>
                  <a:ext cx="997685" cy="243133"/>
                </a:xfrm>
                <a:prstGeom prst="rect">
                  <a:avLst/>
                </a:prstGeom>
              </p:spPr>
            </p:pic>
            <p:cxnSp>
              <p:nvCxnSpPr>
                <p:cNvPr id="58" name="직선 연결선 57"/>
                <p:cNvCxnSpPr/>
                <p:nvPr/>
              </p:nvCxnSpPr>
              <p:spPr>
                <a:xfrm>
                  <a:off x="0" y="1819193"/>
                  <a:ext cx="9691598" cy="0"/>
                </a:xfrm>
                <a:prstGeom prst="line">
                  <a:avLst/>
                </a:prstGeom>
                <a:ln w="6350">
                  <a:solidFill>
                    <a:srgbClr val="DEE2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42200" y="3248640"/>
            <a:ext cx="3607197" cy="360719"/>
          </a:xfrm>
          <a:prstGeom prst="rect">
            <a:avLst/>
          </a:prstGeom>
        </p:spPr>
      </p:pic>
      <p:sp>
        <p:nvSpPr>
          <p:cNvPr id="60" name="Page 1"/>
          <p:cNvSpPr/>
          <p:nvPr/>
        </p:nvSpPr>
        <p:spPr>
          <a:xfrm>
            <a:off x="0" y="769902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A1</a:t>
            </a:r>
            <a:endParaRPr kumimoji="0" lang="en-US" sz="1050" b="0" i="0" u="none" strike="noStrike" kern="1200" cap="none" spc="0" normalizeH="0" baseline="0">
              <a:solidFill>
                <a:srgbClr val="FFFFFF"/>
              </a:solidFill>
              <a:effectLst/>
              <a:latin typeface="Calibri"/>
            </a:endParaRPr>
          </a:p>
        </p:txBody>
      </p:sp>
      <p:sp>
        <p:nvSpPr>
          <p:cNvPr id="61" name="Page 1"/>
          <p:cNvSpPr/>
          <p:nvPr/>
        </p:nvSpPr>
        <p:spPr>
          <a:xfrm>
            <a:off x="4293465" y="76885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2</a:t>
            </a:r>
          </a:p>
        </p:txBody>
      </p:sp>
      <p:sp>
        <p:nvSpPr>
          <p:cNvPr id="62" name="Page 1"/>
          <p:cNvSpPr/>
          <p:nvPr/>
        </p:nvSpPr>
        <p:spPr>
          <a:xfrm>
            <a:off x="7893915" y="799101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63" name="Page 1"/>
          <p:cNvSpPr/>
          <p:nvPr/>
        </p:nvSpPr>
        <p:spPr>
          <a:xfrm>
            <a:off x="2823863" y="2692151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  <p:sp>
        <p:nvSpPr>
          <p:cNvPr id="64" name="Page 1"/>
          <p:cNvSpPr/>
          <p:nvPr/>
        </p:nvSpPr>
        <p:spPr>
          <a:xfrm>
            <a:off x="2823863" y="332255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9597" y="0"/>
            <a:ext cx="457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NanumMyeongjo"/>
                <a:ea typeface="NanumMyeongjo"/>
              </a:rPr>
              <a:t>	회원가입 화면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NanumMyeongjo"/>
                <a:ea typeface="NanumMyeongjo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8"/>
            <a:ext cx="250040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A1 : </a:t>
            </a:r>
            <a:r>
              <a:rPr lang="ko-KR" altLang="en-US" sz="1000" dirty="0">
                <a:latin typeface="맑은 고딕"/>
                <a:ea typeface="맑은 고딕"/>
              </a:rPr>
              <a:t>아이디를 </a:t>
            </a:r>
            <a:r>
              <a:rPr lang="ko-KR" altLang="en-US" sz="1000" dirty="0" err="1">
                <a:latin typeface="맑은 고딕"/>
                <a:ea typeface="맑은 고딕"/>
              </a:rPr>
              <a:t>입력받는다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pPr lvl="0">
              <a:defRPr/>
            </a:pPr>
            <a:r>
              <a:rPr lang="ko-KR" altLang="en-US" sz="1000" dirty="0">
                <a:latin typeface="맑은 고딕"/>
                <a:ea typeface="맑은 고딕"/>
              </a:rPr>
              <a:t>입력 형식은 다음과 같다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-</a:t>
            </a:r>
            <a:r>
              <a:rPr lang="ko-KR" altLang="en-US" sz="1000" dirty="0">
                <a:latin typeface="맑은 고딕"/>
                <a:ea typeface="맑은 고딕"/>
              </a:rPr>
              <a:t> 영어(대문자, 소문자) + 숫자 (5~20자리)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A2 : </a:t>
            </a:r>
            <a:r>
              <a:rPr lang="ko-KR" altLang="en-US" sz="1000" dirty="0">
                <a:latin typeface="맑은 고딕"/>
                <a:ea typeface="맑은 고딕"/>
              </a:rPr>
              <a:t>비밀번호를 </a:t>
            </a:r>
            <a:r>
              <a:rPr lang="ko-KR" altLang="en-US" sz="1000" dirty="0" err="1">
                <a:latin typeface="맑은 고딕"/>
                <a:ea typeface="맑은 고딕"/>
              </a:rPr>
              <a:t>입력받는다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A3 : </a:t>
            </a:r>
            <a:r>
              <a:rPr lang="ko-KR" altLang="en-US" sz="1000" dirty="0">
                <a:latin typeface="맑은 고딕"/>
                <a:ea typeface="맑은 고딕"/>
              </a:rPr>
              <a:t>이메일을 </a:t>
            </a:r>
            <a:r>
              <a:rPr lang="ko-KR" altLang="en-US" sz="1000" dirty="0" err="1">
                <a:latin typeface="맑은 고딕"/>
                <a:ea typeface="맑은 고딕"/>
              </a:rPr>
              <a:t>입력받는다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pPr lvl="0">
              <a:defRPr/>
            </a:pPr>
            <a:r>
              <a:rPr lang="ko-KR" altLang="en-US" sz="1000" dirty="0">
                <a:latin typeface="맑은 고딕"/>
                <a:ea typeface="맑은 고딕"/>
              </a:rPr>
              <a:t>입력 형식은 다음과 같다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-</a:t>
            </a:r>
            <a:r>
              <a:rPr lang="ko-KR" altLang="en-US" sz="1000" dirty="0"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latin typeface="맑은 고딕"/>
                <a:ea typeface="맑은 고딕"/>
              </a:rPr>
              <a:t>이메일</a:t>
            </a:r>
            <a:r>
              <a:rPr lang="en-US" altLang="ko-KR" sz="1000" dirty="0"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latin typeface="맑은 고딕"/>
                <a:ea typeface="맑은 고딕"/>
              </a:rPr>
              <a:t>형식</a:t>
            </a:r>
            <a:r>
              <a:rPr lang="ko-KR" altLang="en-US" sz="1000" dirty="0">
                <a:latin typeface="맑은 고딕"/>
                <a:ea typeface="맑은 고딕"/>
              </a:rPr>
              <a:t> 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- ex ) ‘example@example.com’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A4 : </a:t>
            </a:r>
            <a:r>
              <a:rPr lang="ko-KR" altLang="en-US" sz="1000" dirty="0">
                <a:latin typeface="맑은 고딕"/>
                <a:ea typeface="맑은 고딕"/>
              </a:rPr>
              <a:t>핸드폰 번호를 </a:t>
            </a:r>
            <a:r>
              <a:rPr lang="ko-KR" altLang="en-US" sz="1000" dirty="0" err="1">
                <a:latin typeface="맑은 고딕"/>
                <a:ea typeface="맑은 고딕"/>
              </a:rPr>
              <a:t>입력받는다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-</a:t>
            </a:r>
            <a:r>
              <a:rPr lang="ko-KR" altLang="en-US" sz="1000" dirty="0">
                <a:latin typeface="맑은 고딕"/>
                <a:ea typeface="맑은 고딕"/>
              </a:rPr>
              <a:t> 핸드폰 번호 형식 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-</a:t>
            </a:r>
            <a:r>
              <a:rPr lang="ko-KR" altLang="en-US" sz="1000" dirty="0">
                <a:latin typeface="맑은 고딕"/>
                <a:ea typeface="맑은 고딕"/>
              </a:rPr>
              <a:t> </a:t>
            </a:r>
            <a:r>
              <a:rPr lang="en-US" altLang="ko-KR" sz="1000" dirty="0">
                <a:latin typeface="맑은 고딕"/>
                <a:ea typeface="맑은 고딕"/>
              </a:rPr>
              <a:t>ex) ‘000-0000-0000’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A5 : </a:t>
            </a:r>
            <a:r>
              <a:rPr lang="ko-KR" altLang="en-US" sz="1000" dirty="0">
                <a:latin typeface="맑은 고딕"/>
                <a:ea typeface="맑은 고딕"/>
              </a:rPr>
              <a:t>메인 화면으로 이동한다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pPr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[GET] ~/main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A6 : </a:t>
            </a:r>
            <a:r>
              <a:rPr lang="ko-KR" altLang="en-US" sz="1000" dirty="0">
                <a:latin typeface="맑은 고딕"/>
                <a:ea typeface="맑은 고딕"/>
              </a:rPr>
              <a:t>회원 가입 후 메인 화면으로 이동한다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pPr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[POST] ~/member</a:t>
            </a: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A1~A4 : </a:t>
            </a:r>
            <a:r>
              <a:rPr lang="ko-KR" altLang="en-US" sz="1000" dirty="0">
                <a:latin typeface="맑은 고딕"/>
                <a:ea typeface="맑은 고딕"/>
              </a:rPr>
              <a:t>공란인 상태로 로그인 시도를 하면 </a:t>
            </a:r>
            <a:r>
              <a:rPr lang="en-US" altLang="ko-KR" sz="1000" dirty="0">
                <a:latin typeface="맑은 고딕"/>
                <a:ea typeface="맑은 고딕"/>
              </a:rPr>
              <a:t>‘</a:t>
            </a:r>
            <a:r>
              <a:rPr lang="ko-KR" altLang="en-US" sz="1000" dirty="0">
                <a:latin typeface="맑은 고딕"/>
                <a:ea typeface="맑은 고딕"/>
              </a:rPr>
              <a:t>이 입력란을 작성하세요</a:t>
            </a:r>
            <a:r>
              <a:rPr lang="en-US" altLang="ko-KR" sz="1000" dirty="0">
                <a:latin typeface="맑은 고딕"/>
                <a:ea typeface="맑은 고딕"/>
              </a:rPr>
              <a:t>.’</a:t>
            </a:r>
            <a:r>
              <a:rPr lang="ko-KR" altLang="en-US" sz="1000" dirty="0">
                <a:latin typeface="맑은 고딕"/>
                <a:ea typeface="맑은 고딕"/>
              </a:rPr>
              <a:t>라는 문구를 출력한다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  <a:p>
            <a:pPr lvl="0">
              <a:defRPr/>
            </a:pPr>
            <a:endParaRPr lang="en-US" altLang="ko-KR" sz="1000" dirty="0"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en-US" altLang="ko-KR" sz="1000" dirty="0">
                <a:latin typeface="맑은 고딕"/>
                <a:ea typeface="맑은 고딕"/>
              </a:rPr>
              <a:t>D1 : A1</a:t>
            </a:r>
            <a:r>
              <a:rPr lang="ko-KR" altLang="en-US" sz="1000" dirty="0">
                <a:latin typeface="맑은 고딕"/>
                <a:ea typeface="맑은 고딕"/>
              </a:rPr>
              <a:t>에 입력한 아이디 정보가 존재하지 않으면 </a:t>
            </a:r>
            <a:r>
              <a:rPr lang="en-US" altLang="ko-KR" sz="1000" dirty="0">
                <a:latin typeface="맑은 고딕"/>
                <a:ea typeface="맑은 고딕"/>
              </a:rPr>
              <a:t>‘</a:t>
            </a:r>
            <a:r>
              <a:rPr lang="ko-KR" altLang="en-US" sz="1000" dirty="0">
                <a:latin typeface="맑은 고딕"/>
                <a:ea typeface="맑은 고딕"/>
              </a:rPr>
              <a:t>중복되지 않은 아이디입니다</a:t>
            </a:r>
            <a:r>
              <a:rPr lang="en-US" altLang="ko-KR" sz="1000" dirty="0">
                <a:latin typeface="맑은 고딕"/>
                <a:ea typeface="맑은 고딕"/>
              </a:rPr>
              <a:t>.’</a:t>
            </a:r>
            <a:r>
              <a:rPr lang="ko-KR" altLang="en-US" sz="1000" dirty="0">
                <a:latin typeface="맑은 고딕"/>
                <a:ea typeface="맑은 고딕"/>
              </a:rPr>
              <a:t> 라는 문구를 출력하고</a:t>
            </a:r>
            <a:r>
              <a:rPr lang="en-US" altLang="ko-KR" sz="1000" dirty="0">
                <a:latin typeface="맑은 고딕"/>
                <a:ea typeface="맑은 고딕"/>
              </a:rPr>
              <a:t>,</a:t>
            </a:r>
            <a:r>
              <a:rPr lang="ko-KR" altLang="en-US" sz="1000" dirty="0">
                <a:latin typeface="맑은 고딕"/>
                <a:ea typeface="맑은 고딕"/>
              </a:rPr>
              <a:t> 정보가 존재하면 </a:t>
            </a:r>
            <a:r>
              <a:rPr lang="en-US" altLang="ko-KR" sz="1000" dirty="0">
                <a:latin typeface="맑은 고딕"/>
                <a:ea typeface="맑은 고딕"/>
              </a:rPr>
              <a:t>‘</a:t>
            </a:r>
            <a:r>
              <a:rPr lang="en-US" altLang="ko-KR" sz="1000" dirty="0" err="1">
                <a:latin typeface="맑은 고딕"/>
                <a:ea typeface="맑은 고딕"/>
              </a:rPr>
              <a:t>이미</a:t>
            </a:r>
            <a:r>
              <a:rPr lang="en-US" altLang="ko-KR" sz="1000" dirty="0"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latin typeface="맑은 고딕"/>
                <a:ea typeface="맑은 고딕"/>
              </a:rPr>
              <a:t>중복된</a:t>
            </a:r>
            <a:r>
              <a:rPr lang="en-US" altLang="ko-KR" sz="1000" dirty="0"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latin typeface="맑은 고딕"/>
                <a:ea typeface="맑은 고딕"/>
              </a:rPr>
              <a:t>아이디가</a:t>
            </a:r>
            <a:r>
              <a:rPr lang="en-US" altLang="ko-KR" sz="1000" dirty="0">
                <a:latin typeface="맑은 고딕"/>
                <a:ea typeface="맑은 고딕"/>
              </a:rPr>
              <a:t> </a:t>
            </a:r>
            <a:r>
              <a:rPr lang="en-US" altLang="ko-KR" sz="1000" dirty="0" err="1">
                <a:latin typeface="맑은 고딕"/>
                <a:ea typeface="맑은 고딕"/>
              </a:rPr>
              <a:t>존재합니다</a:t>
            </a:r>
            <a:r>
              <a:rPr lang="en-US" altLang="ko-KR" sz="1000" dirty="0">
                <a:latin typeface="맑은 고딕"/>
                <a:ea typeface="맑은 고딕"/>
              </a:rPr>
              <a:t>.’</a:t>
            </a:r>
            <a:r>
              <a:rPr lang="ko-KR" altLang="en-US" sz="1000" dirty="0">
                <a:latin typeface="맑은 고딕"/>
                <a:ea typeface="맑은 고딕"/>
              </a:rPr>
              <a:t>라는 문구를 표시한다</a:t>
            </a:r>
            <a:r>
              <a:rPr lang="en-US" altLang="ko-KR" sz="1000" dirty="0">
                <a:latin typeface="맑은 고딕"/>
                <a:ea typeface="맑은 고딕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367116" y="1705737"/>
            <a:ext cx="1977213" cy="499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회원  가입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5498" y="2575551"/>
            <a:ext cx="3600450" cy="34938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55498" y="2359524"/>
            <a:ext cx="450342" cy="195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아이디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5498" y="3254307"/>
            <a:ext cx="3600450" cy="34938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55498" y="3038280"/>
            <a:ext cx="715899" cy="18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비밀 번호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5497" y="3893820"/>
            <a:ext cx="3600450" cy="34938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55497" y="3677793"/>
            <a:ext cx="450343" cy="195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이메일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5498" y="4551045"/>
            <a:ext cx="3600450" cy="34938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55497" y="4356548"/>
            <a:ext cx="715899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b="1" dirty="0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핸드폰 번호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32460" y="2640135"/>
            <a:ext cx="1278255" cy="22021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아이디를 입력해주세요</a:t>
            </a: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2460" y="3317748"/>
            <a:ext cx="1278255" cy="22364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비밀 번호를 입력해주세요</a:t>
            </a: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2460" y="3956689"/>
            <a:ext cx="1278255" cy="22364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이메일을 입력해주세요</a:t>
            </a: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32460" y="4613914"/>
            <a:ext cx="1278255" cy="22364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000</a:t>
            </a: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-</a:t>
            </a: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0000</a:t>
            </a: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-</a:t>
            </a: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 </a:t>
            </a: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0000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32709" y="5086458"/>
            <a:ext cx="1623238" cy="360719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5497" y="5086458"/>
            <a:ext cx="1623238" cy="360719"/>
          </a:xfrm>
          <a:prstGeom prst="rect">
            <a:avLst/>
          </a:prstGeom>
        </p:spPr>
      </p:pic>
      <p:sp>
        <p:nvSpPr>
          <p:cNvPr id="25" name="Page 1">
            <a:extLst>
              <a:ext uri="{FF2B5EF4-FFF2-40B4-BE49-F238E27FC236}">
                <a16:creationId xmlns:a16="http://schemas.microsoft.com/office/drawing/2014/main" id="{6DA914A1-1A06-4A5D-9C7F-3609FFEABFCA}"/>
              </a:ext>
            </a:extLst>
          </p:cNvPr>
          <p:cNvSpPr/>
          <p:nvPr/>
        </p:nvSpPr>
        <p:spPr>
          <a:xfrm>
            <a:off x="337161" y="2640135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Page 1">
            <a:extLst>
              <a:ext uri="{FF2B5EF4-FFF2-40B4-BE49-F238E27FC236}">
                <a16:creationId xmlns:a16="http://schemas.microsoft.com/office/drawing/2014/main" id="{A203B3B2-1BFD-4ED3-9DD8-3B1A83E36DF4}"/>
              </a:ext>
            </a:extLst>
          </p:cNvPr>
          <p:cNvSpPr/>
          <p:nvPr/>
        </p:nvSpPr>
        <p:spPr>
          <a:xfrm>
            <a:off x="337161" y="3320969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age 1">
            <a:extLst>
              <a:ext uri="{FF2B5EF4-FFF2-40B4-BE49-F238E27FC236}">
                <a16:creationId xmlns:a16="http://schemas.microsoft.com/office/drawing/2014/main" id="{FAB694BA-9116-43CE-BC09-21EA35E04194}"/>
              </a:ext>
            </a:extLst>
          </p:cNvPr>
          <p:cNvSpPr/>
          <p:nvPr/>
        </p:nvSpPr>
        <p:spPr>
          <a:xfrm>
            <a:off x="337161" y="393063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A3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Page 1">
            <a:extLst>
              <a:ext uri="{FF2B5EF4-FFF2-40B4-BE49-F238E27FC236}">
                <a16:creationId xmlns:a16="http://schemas.microsoft.com/office/drawing/2014/main" id="{B04733EA-EDC4-4DAE-92F6-3F24B3983A4B}"/>
              </a:ext>
            </a:extLst>
          </p:cNvPr>
          <p:cNvSpPr/>
          <p:nvPr/>
        </p:nvSpPr>
        <p:spPr>
          <a:xfrm>
            <a:off x="337161" y="4632255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A4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9" name="Page 1">
            <a:extLst>
              <a:ext uri="{FF2B5EF4-FFF2-40B4-BE49-F238E27FC236}">
                <a16:creationId xmlns:a16="http://schemas.microsoft.com/office/drawing/2014/main" id="{1C327E01-4FCA-4B89-BFAD-7E36C747F569}"/>
              </a:ext>
            </a:extLst>
          </p:cNvPr>
          <p:cNvSpPr/>
          <p:nvPr/>
        </p:nvSpPr>
        <p:spPr>
          <a:xfrm>
            <a:off x="337161" y="516038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A5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Page 1">
            <a:extLst>
              <a:ext uri="{FF2B5EF4-FFF2-40B4-BE49-F238E27FC236}">
                <a16:creationId xmlns:a16="http://schemas.microsoft.com/office/drawing/2014/main" id="{6890E624-5FC2-40D4-98FA-C07B887EB5AD}"/>
              </a:ext>
            </a:extLst>
          </p:cNvPr>
          <p:cNvSpPr/>
          <p:nvPr/>
        </p:nvSpPr>
        <p:spPr>
          <a:xfrm>
            <a:off x="2314372" y="5160383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A6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691598" y="692658"/>
            <a:ext cx="2500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 선택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핸드폰 인증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후 로그인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 선택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~/rental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나눔명조"/>
                <a:ea typeface="나눔명조"/>
              </a:rPr>
              <a:t>	인증데스크 </a:t>
            </a:r>
            <a:r>
              <a:rPr lang="en-US" altLang="ko-KR" sz="1900">
                <a:latin typeface="나눔명조"/>
                <a:ea typeface="나눔명조"/>
              </a:rPr>
              <a:t>-</a:t>
            </a:r>
            <a:r>
              <a:rPr lang="ko-KR" altLang="en-US" sz="1900">
                <a:latin typeface="나눔명조"/>
                <a:ea typeface="나눔명조"/>
              </a:rPr>
              <a:t> 카드 등록 성공 화면</a:t>
            </a:r>
          </a:p>
        </p:txBody>
      </p:sp>
      <p:sp>
        <p:nvSpPr>
          <p:cNvPr id="35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나눔명조"/>
                <a:ea typeface="나눔명조"/>
              </a:rPr>
              <a:t>상세 설명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0" y="768858"/>
            <a:ext cx="9691598" cy="427863"/>
            <a:chOff x="19711" y="3937254"/>
            <a:chExt cx="9691598" cy="427863"/>
          </a:xfrm>
        </p:grpSpPr>
        <p:sp>
          <p:nvSpPr>
            <p:cNvPr id="46" name="TextBox 45"/>
            <p:cNvSpPr txBox="1"/>
            <p:nvPr/>
          </p:nvSpPr>
          <p:spPr>
            <a:xfrm>
              <a:off x="4162374" y="3937254"/>
              <a:ext cx="1406270" cy="22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카드 갱신</a:t>
              </a: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19711" y="3937254"/>
              <a:ext cx="9691598" cy="427863"/>
              <a:chOff x="3810" y="1890141"/>
              <a:chExt cx="9691598" cy="427863"/>
            </a:xfrm>
          </p:grpSpPr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8121270" y="1890141"/>
                <a:ext cx="1143126" cy="304833"/>
              </a:xfrm>
              <a:prstGeom prst="rect">
                <a:avLst/>
              </a:prstGeom>
            </p:spPr>
          </p:pic>
          <p:grpSp>
            <p:nvGrpSpPr>
              <p:cNvPr id="49" name="그룹 48"/>
              <p:cNvGrpSpPr/>
              <p:nvPr/>
            </p:nvGrpSpPr>
            <p:grpSpPr>
              <a:xfrm>
                <a:off x="3810" y="1921206"/>
                <a:ext cx="9691598" cy="396798"/>
                <a:chOff x="0" y="1422395"/>
                <a:chExt cx="9691598" cy="396798"/>
              </a:xfrm>
            </p:grpSpPr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345720" y="1422395"/>
                  <a:ext cx="997685" cy="243133"/>
                </a:xfrm>
                <a:prstGeom prst="rect">
                  <a:avLst/>
                </a:prstGeom>
              </p:spPr>
            </p:pic>
            <p:cxnSp>
              <p:nvCxnSpPr>
                <p:cNvPr id="51" name="직선 연결선 50"/>
                <p:cNvCxnSpPr/>
                <p:nvPr/>
              </p:nvCxnSpPr>
              <p:spPr>
                <a:xfrm>
                  <a:off x="0" y="1819193"/>
                  <a:ext cx="9691598" cy="0"/>
                </a:xfrm>
                <a:prstGeom prst="line">
                  <a:avLst/>
                </a:prstGeom>
                <a:ln w="6350">
                  <a:solidFill>
                    <a:srgbClr val="DEE2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2" name="TextBox 51"/>
          <p:cNvSpPr txBox="1"/>
          <p:nvPr/>
        </p:nvSpPr>
        <p:spPr>
          <a:xfrm>
            <a:off x="0" y="2135886"/>
            <a:ext cx="9691598" cy="50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>
                <a:solidFill>
                  <a:srgbClr val="2C3F58"/>
                </a:solidFill>
                <a:latin typeface="Bahnschrift Light"/>
                <a:ea typeface="나눔명조"/>
                <a:cs typeface="함초롬바탕"/>
              </a:rPr>
              <a:t>카드 등록 성공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42200" y="3248640"/>
            <a:ext cx="3607197" cy="360719"/>
          </a:xfrm>
          <a:prstGeom prst="rect">
            <a:avLst/>
          </a:prstGeom>
        </p:spPr>
      </p:pic>
      <p:sp>
        <p:nvSpPr>
          <p:cNvPr id="57" name="Page 1"/>
          <p:cNvSpPr/>
          <p:nvPr/>
        </p:nvSpPr>
        <p:spPr>
          <a:xfrm>
            <a:off x="0" y="769902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A1</a:t>
            </a:r>
            <a:endParaRPr kumimoji="0" lang="en-US" sz="1050" b="0" i="0" u="none" strike="noStrike" kern="1200" cap="none" spc="0" normalizeH="0" baseline="0">
              <a:solidFill>
                <a:srgbClr val="FFFFFF"/>
              </a:solidFill>
              <a:effectLst/>
              <a:latin typeface="Calibri"/>
            </a:endParaRPr>
          </a:p>
        </p:txBody>
      </p:sp>
      <p:sp>
        <p:nvSpPr>
          <p:cNvPr id="58" name="Page 1"/>
          <p:cNvSpPr/>
          <p:nvPr/>
        </p:nvSpPr>
        <p:spPr>
          <a:xfrm>
            <a:off x="4293465" y="76885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2</a:t>
            </a:r>
          </a:p>
        </p:txBody>
      </p:sp>
      <p:sp>
        <p:nvSpPr>
          <p:cNvPr id="59" name="Page 1"/>
          <p:cNvSpPr/>
          <p:nvPr/>
        </p:nvSpPr>
        <p:spPr>
          <a:xfrm>
            <a:off x="7893915" y="799101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60" name="Page 1"/>
          <p:cNvSpPr/>
          <p:nvPr/>
        </p:nvSpPr>
        <p:spPr>
          <a:xfrm>
            <a:off x="2823863" y="332255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691598" y="692658"/>
            <a:ext cx="2500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 선택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핸드폰 인증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후 로그인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 선택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~/rental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나눔명조"/>
                <a:ea typeface="나눔명조"/>
              </a:rPr>
              <a:t>	인증데스크 </a:t>
            </a:r>
            <a:r>
              <a:rPr lang="en-US" altLang="ko-KR" sz="1900">
                <a:latin typeface="나눔명조"/>
                <a:ea typeface="나눔명조"/>
              </a:rPr>
              <a:t>-</a:t>
            </a:r>
            <a:r>
              <a:rPr lang="ko-KR" altLang="en-US" sz="1900">
                <a:latin typeface="나눔명조"/>
                <a:ea typeface="나눔명조"/>
              </a:rPr>
              <a:t> 카드 등록 실패 화면</a:t>
            </a:r>
          </a:p>
        </p:txBody>
      </p:sp>
      <p:sp>
        <p:nvSpPr>
          <p:cNvPr id="35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나눔명조"/>
                <a:ea typeface="나눔명조"/>
              </a:rPr>
              <a:t>상세 설명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0" y="768858"/>
            <a:ext cx="9691598" cy="427863"/>
            <a:chOff x="19711" y="3937254"/>
            <a:chExt cx="9691598" cy="427863"/>
          </a:xfrm>
        </p:grpSpPr>
        <p:sp>
          <p:nvSpPr>
            <p:cNvPr id="46" name="TextBox 45"/>
            <p:cNvSpPr txBox="1"/>
            <p:nvPr/>
          </p:nvSpPr>
          <p:spPr>
            <a:xfrm>
              <a:off x="4162374" y="3937254"/>
              <a:ext cx="1406270" cy="22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카드 갱신</a:t>
              </a: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19711" y="3937254"/>
              <a:ext cx="9691598" cy="427863"/>
              <a:chOff x="3810" y="1890141"/>
              <a:chExt cx="9691598" cy="427863"/>
            </a:xfrm>
          </p:grpSpPr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8121270" y="1890141"/>
                <a:ext cx="1143126" cy="304833"/>
              </a:xfrm>
              <a:prstGeom prst="rect">
                <a:avLst/>
              </a:prstGeom>
            </p:spPr>
          </p:pic>
          <p:grpSp>
            <p:nvGrpSpPr>
              <p:cNvPr id="49" name="그룹 48"/>
              <p:cNvGrpSpPr/>
              <p:nvPr/>
            </p:nvGrpSpPr>
            <p:grpSpPr>
              <a:xfrm>
                <a:off x="3810" y="1921206"/>
                <a:ext cx="9691598" cy="396798"/>
                <a:chOff x="0" y="1422395"/>
                <a:chExt cx="9691598" cy="396798"/>
              </a:xfrm>
            </p:grpSpPr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345720" y="1422395"/>
                  <a:ext cx="997685" cy="243133"/>
                </a:xfrm>
                <a:prstGeom prst="rect">
                  <a:avLst/>
                </a:prstGeom>
              </p:spPr>
            </p:pic>
            <p:cxnSp>
              <p:nvCxnSpPr>
                <p:cNvPr id="51" name="직선 연결선 50"/>
                <p:cNvCxnSpPr/>
                <p:nvPr/>
              </p:nvCxnSpPr>
              <p:spPr>
                <a:xfrm>
                  <a:off x="0" y="1819193"/>
                  <a:ext cx="9691598" cy="0"/>
                </a:xfrm>
                <a:prstGeom prst="line">
                  <a:avLst/>
                </a:prstGeom>
                <a:ln w="6350">
                  <a:solidFill>
                    <a:srgbClr val="DEE2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2" name="TextBox 51"/>
          <p:cNvSpPr txBox="1"/>
          <p:nvPr/>
        </p:nvSpPr>
        <p:spPr>
          <a:xfrm>
            <a:off x="0" y="2135886"/>
            <a:ext cx="9691598" cy="50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>
                <a:solidFill>
                  <a:srgbClr val="2C3F58"/>
                </a:solidFill>
                <a:latin typeface="Bahnschrift Light"/>
                <a:ea typeface="나눔명조"/>
                <a:cs typeface="함초롬바탕"/>
              </a:rPr>
              <a:t>카드 등록 실패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42200" y="3248640"/>
            <a:ext cx="3607197" cy="360719"/>
          </a:xfrm>
          <a:prstGeom prst="rect">
            <a:avLst/>
          </a:prstGeom>
        </p:spPr>
      </p:pic>
      <p:sp>
        <p:nvSpPr>
          <p:cNvPr id="57" name="Page 1"/>
          <p:cNvSpPr/>
          <p:nvPr/>
        </p:nvSpPr>
        <p:spPr>
          <a:xfrm>
            <a:off x="0" y="769902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A1</a:t>
            </a:r>
            <a:endParaRPr kumimoji="0" lang="en-US" sz="1050" b="0" i="0" u="none" strike="noStrike" kern="1200" cap="none" spc="0" normalizeH="0" baseline="0">
              <a:solidFill>
                <a:srgbClr val="FFFFFF"/>
              </a:solidFill>
              <a:effectLst/>
              <a:latin typeface="Calibri"/>
            </a:endParaRPr>
          </a:p>
        </p:txBody>
      </p:sp>
      <p:sp>
        <p:nvSpPr>
          <p:cNvPr id="58" name="Page 1"/>
          <p:cNvSpPr/>
          <p:nvPr/>
        </p:nvSpPr>
        <p:spPr>
          <a:xfrm>
            <a:off x="4293465" y="76885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2</a:t>
            </a:r>
          </a:p>
        </p:txBody>
      </p:sp>
      <p:sp>
        <p:nvSpPr>
          <p:cNvPr id="59" name="Page 1"/>
          <p:cNvSpPr/>
          <p:nvPr/>
        </p:nvSpPr>
        <p:spPr>
          <a:xfrm>
            <a:off x="7893915" y="799101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60" name="Page 1"/>
          <p:cNvSpPr/>
          <p:nvPr/>
        </p:nvSpPr>
        <p:spPr>
          <a:xfrm>
            <a:off x="2823863" y="332255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691598" y="692658"/>
            <a:ext cx="250040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 선택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핸드폰 인증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후 로그인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정보 선택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~/rental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핸드폰 인증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~/member/certification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나눔명조"/>
                <a:ea typeface="나눔명조"/>
              </a:rPr>
              <a:t>	인증데스크 </a:t>
            </a:r>
            <a:r>
              <a:rPr lang="en-US" altLang="ko-KR" sz="1900">
                <a:latin typeface="나눔명조"/>
                <a:ea typeface="나눔명조"/>
              </a:rPr>
              <a:t>-</a:t>
            </a:r>
            <a:r>
              <a:rPr lang="ko-KR" altLang="en-US" sz="1900">
                <a:latin typeface="나눔명조"/>
                <a:ea typeface="나눔명조"/>
              </a:rPr>
              <a:t> 인증 활성화 실패 화면</a:t>
            </a:r>
          </a:p>
        </p:txBody>
      </p:sp>
      <p:sp>
        <p:nvSpPr>
          <p:cNvPr id="35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나눔명조"/>
                <a:ea typeface="나눔명조"/>
              </a:rPr>
              <a:t>상세 설명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0" y="768858"/>
            <a:ext cx="9691598" cy="427863"/>
            <a:chOff x="19711" y="3937254"/>
            <a:chExt cx="9691598" cy="427863"/>
          </a:xfrm>
        </p:grpSpPr>
        <p:sp>
          <p:nvSpPr>
            <p:cNvPr id="46" name="TextBox 45"/>
            <p:cNvSpPr txBox="1"/>
            <p:nvPr/>
          </p:nvSpPr>
          <p:spPr>
            <a:xfrm>
              <a:off x="4162374" y="3937254"/>
              <a:ext cx="1406270" cy="22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카드 갱신</a:t>
              </a: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19711" y="3937254"/>
              <a:ext cx="9691598" cy="427863"/>
              <a:chOff x="3810" y="1890141"/>
              <a:chExt cx="9691598" cy="427863"/>
            </a:xfrm>
          </p:grpSpPr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8121270" y="1890141"/>
                <a:ext cx="1143126" cy="304833"/>
              </a:xfrm>
              <a:prstGeom prst="rect">
                <a:avLst/>
              </a:prstGeom>
            </p:spPr>
          </p:pic>
          <p:grpSp>
            <p:nvGrpSpPr>
              <p:cNvPr id="49" name="그룹 48"/>
              <p:cNvGrpSpPr/>
              <p:nvPr/>
            </p:nvGrpSpPr>
            <p:grpSpPr>
              <a:xfrm>
                <a:off x="3810" y="1921206"/>
                <a:ext cx="9691598" cy="396798"/>
                <a:chOff x="0" y="1422395"/>
                <a:chExt cx="9691598" cy="396798"/>
              </a:xfrm>
            </p:grpSpPr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345720" y="1422395"/>
                  <a:ext cx="997685" cy="243133"/>
                </a:xfrm>
                <a:prstGeom prst="rect">
                  <a:avLst/>
                </a:prstGeom>
              </p:spPr>
            </p:pic>
            <p:cxnSp>
              <p:nvCxnSpPr>
                <p:cNvPr id="51" name="직선 연결선 50"/>
                <p:cNvCxnSpPr/>
                <p:nvPr/>
              </p:nvCxnSpPr>
              <p:spPr>
                <a:xfrm>
                  <a:off x="0" y="1819193"/>
                  <a:ext cx="9691598" cy="0"/>
                </a:xfrm>
                <a:prstGeom prst="line">
                  <a:avLst/>
                </a:prstGeom>
                <a:ln w="6350">
                  <a:solidFill>
                    <a:srgbClr val="DEE2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2" name="TextBox 51"/>
          <p:cNvSpPr txBox="1"/>
          <p:nvPr/>
        </p:nvSpPr>
        <p:spPr>
          <a:xfrm>
            <a:off x="0" y="1568546"/>
            <a:ext cx="9691598" cy="50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>
                <a:solidFill>
                  <a:srgbClr val="2C3F58"/>
                </a:solidFill>
                <a:latin typeface="Bahnschrift Light"/>
                <a:ea typeface="나눔명조"/>
                <a:cs typeface="함초롬바탕"/>
              </a:rPr>
              <a:t>인증 활성화 실패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0" y="2295675"/>
            <a:ext cx="9691598" cy="41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100">
                <a:solidFill>
                  <a:srgbClr val="2C3F58"/>
                </a:solidFill>
                <a:latin typeface="Bahnschrift Light"/>
                <a:ea typeface="나눔명조"/>
                <a:cs typeface="함초롬바탕"/>
              </a:rPr>
              <a:t>카드 갱신이 필요합니다</a:t>
            </a:r>
            <a:r>
              <a:rPr lang="en-US" altLang="ko-KR" sz="2100">
                <a:solidFill>
                  <a:srgbClr val="2C3F58"/>
                </a:solidFill>
                <a:latin typeface="Bahnschrift Light"/>
                <a:ea typeface="나눔명조"/>
                <a:cs typeface="함초롬바탕"/>
              </a:rPr>
              <a:t>.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42199" y="2996271"/>
            <a:ext cx="3607197" cy="360719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042199" y="3680019"/>
            <a:ext cx="3607197" cy="360719"/>
          </a:xfrm>
          <a:prstGeom prst="rect">
            <a:avLst/>
          </a:prstGeom>
        </p:spPr>
      </p:pic>
      <p:sp>
        <p:nvSpPr>
          <p:cNvPr id="58" name="Page 1"/>
          <p:cNvSpPr/>
          <p:nvPr/>
        </p:nvSpPr>
        <p:spPr>
          <a:xfrm>
            <a:off x="0" y="769902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A1</a:t>
            </a:r>
            <a:endParaRPr kumimoji="0" lang="en-US" sz="1050" b="0" i="0" u="none" strike="noStrike" kern="1200" cap="none" spc="0" normalizeH="0" baseline="0">
              <a:solidFill>
                <a:srgbClr val="FFFFFF"/>
              </a:solidFill>
              <a:effectLst/>
              <a:latin typeface="Calibri"/>
            </a:endParaRPr>
          </a:p>
        </p:txBody>
      </p:sp>
      <p:sp>
        <p:nvSpPr>
          <p:cNvPr id="59" name="Page 1"/>
          <p:cNvSpPr/>
          <p:nvPr/>
        </p:nvSpPr>
        <p:spPr>
          <a:xfrm>
            <a:off x="4293465" y="76885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2</a:t>
            </a:r>
          </a:p>
        </p:txBody>
      </p:sp>
      <p:sp>
        <p:nvSpPr>
          <p:cNvPr id="60" name="Page 1"/>
          <p:cNvSpPr/>
          <p:nvPr/>
        </p:nvSpPr>
        <p:spPr>
          <a:xfrm>
            <a:off x="7893915" y="799101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61" name="Page 1"/>
          <p:cNvSpPr/>
          <p:nvPr/>
        </p:nvSpPr>
        <p:spPr>
          <a:xfrm>
            <a:off x="2823862" y="3072095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  <p:sp>
        <p:nvSpPr>
          <p:cNvPr id="62" name="Page 1"/>
          <p:cNvSpPr/>
          <p:nvPr/>
        </p:nvSpPr>
        <p:spPr>
          <a:xfrm>
            <a:off x="2823862" y="3753935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691598" y="692658"/>
            <a:ext cx="2500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핸드폰 인증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후 로그인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</a:t>
            </a:r>
            <a:r>
              <a:rPr lang="en-US" altLang="ko-KR" sz="1000">
                <a:latin typeface="맑은 고딕" panose="020B0503020000020004" pitchFamily="50" charset="-127"/>
                <a:ea typeface="맑은 고딕" panose="020B0503020000020004" pitchFamily="50" charset="-127"/>
              </a:rPr>
              <a:t>~/login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나눔명조"/>
                <a:ea typeface="나눔명조"/>
              </a:rPr>
              <a:t>	인증데스크 </a:t>
            </a:r>
            <a:r>
              <a:rPr lang="en-US" altLang="ko-KR" sz="1900">
                <a:latin typeface="나눔명조"/>
                <a:ea typeface="나눔명조"/>
              </a:rPr>
              <a:t>-</a:t>
            </a:r>
            <a:r>
              <a:rPr lang="ko-KR" altLang="en-US" sz="1900">
                <a:latin typeface="나눔명조"/>
                <a:ea typeface="나눔명조"/>
              </a:rPr>
              <a:t> 인증 활성화 성공 화면</a:t>
            </a:r>
          </a:p>
        </p:txBody>
      </p:sp>
      <p:sp>
        <p:nvSpPr>
          <p:cNvPr id="35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나눔명조"/>
                <a:ea typeface="나눔명조"/>
              </a:rPr>
              <a:t>상세 설명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0" y="768858"/>
            <a:ext cx="9691598" cy="427863"/>
            <a:chOff x="19711" y="3937254"/>
            <a:chExt cx="9691598" cy="427863"/>
          </a:xfrm>
        </p:grpSpPr>
        <p:sp>
          <p:nvSpPr>
            <p:cNvPr id="46" name="TextBox 45"/>
            <p:cNvSpPr txBox="1"/>
            <p:nvPr/>
          </p:nvSpPr>
          <p:spPr>
            <a:xfrm>
              <a:off x="4162374" y="3937254"/>
              <a:ext cx="1406270" cy="2246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900" b="1">
                  <a:solidFill>
                    <a:srgbClr val="2C3F58"/>
                  </a:solidFill>
                  <a:latin typeface="맑은 고딕"/>
                  <a:ea typeface="맑은 고딕"/>
                </a:rPr>
                <a:t>카드 갱신</a:t>
              </a: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19711" y="3937254"/>
              <a:ext cx="9691598" cy="427863"/>
              <a:chOff x="3810" y="1890141"/>
              <a:chExt cx="9691598" cy="427863"/>
            </a:xfrm>
          </p:grpSpPr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8121270" y="1890141"/>
                <a:ext cx="1143126" cy="304833"/>
              </a:xfrm>
              <a:prstGeom prst="rect">
                <a:avLst/>
              </a:prstGeom>
            </p:spPr>
          </p:pic>
          <p:grpSp>
            <p:nvGrpSpPr>
              <p:cNvPr id="49" name="그룹 48"/>
              <p:cNvGrpSpPr/>
              <p:nvPr/>
            </p:nvGrpSpPr>
            <p:grpSpPr>
              <a:xfrm>
                <a:off x="3810" y="1921206"/>
                <a:ext cx="9691598" cy="396798"/>
                <a:chOff x="0" y="1422395"/>
                <a:chExt cx="9691598" cy="396798"/>
              </a:xfrm>
            </p:grpSpPr>
            <p:pic>
              <p:nvPicPr>
                <p:cNvPr id="50" name="그림 49"/>
                <p:cNvPicPr>
                  <a:picLocks noChangeAspect="1"/>
                </p:cNvPicPr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>
                  <a:off x="345720" y="1422395"/>
                  <a:ext cx="997685" cy="243133"/>
                </a:xfrm>
                <a:prstGeom prst="rect">
                  <a:avLst/>
                </a:prstGeom>
              </p:spPr>
            </p:pic>
            <p:cxnSp>
              <p:nvCxnSpPr>
                <p:cNvPr id="51" name="직선 연결선 50"/>
                <p:cNvCxnSpPr/>
                <p:nvPr/>
              </p:nvCxnSpPr>
              <p:spPr>
                <a:xfrm>
                  <a:off x="0" y="1819193"/>
                  <a:ext cx="9691598" cy="0"/>
                </a:xfrm>
                <a:prstGeom prst="line">
                  <a:avLst/>
                </a:prstGeom>
                <a:ln w="6350">
                  <a:solidFill>
                    <a:srgbClr val="DEE2E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2" name="TextBox 51"/>
          <p:cNvSpPr txBox="1"/>
          <p:nvPr/>
        </p:nvSpPr>
        <p:spPr>
          <a:xfrm>
            <a:off x="0" y="1568546"/>
            <a:ext cx="9691598" cy="501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>
                <a:solidFill>
                  <a:srgbClr val="2C3F58"/>
                </a:solidFill>
                <a:latin typeface="Bahnschrift Light"/>
                <a:ea typeface="나눔명조"/>
                <a:cs typeface="함초롬바탕"/>
              </a:rPr>
              <a:t>인증 활성화 성공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42199" y="2348190"/>
            <a:ext cx="3607197" cy="360719"/>
          </a:xfrm>
          <a:prstGeom prst="rect">
            <a:avLst/>
          </a:prstGeom>
        </p:spPr>
      </p:pic>
      <p:sp>
        <p:nvSpPr>
          <p:cNvPr id="62" name="Page 1"/>
          <p:cNvSpPr/>
          <p:nvPr/>
        </p:nvSpPr>
        <p:spPr>
          <a:xfrm>
            <a:off x="0" y="769902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A1</a:t>
            </a:r>
            <a:endParaRPr kumimoji="0" lang="en-US" sz="1050" b="0" i="0" u="none" strike="noStrike" kern="1200" cap="none" spc="0" normalizeH="0" baseline="0">
              <a:solidFill>
                <a:srgbClr val="FFFFFF"/>
              </a:solidFill>
              <a:effectLst/>
              <a:latin typeface="Calibri"/>
            </a:endParaRPr>
          </a:p>
        </p:txBody>
      </p:sp>
      <p:sp>
        <p:nvSpPr>
          <p:cNvPr id="63" name="Page 1"/>
          <p:cNvSpPr/>
          <p:nvPr/>
        </p:nvSpPr>
        <p:spPr>
          <a:xfrm>
            <a:off x="4293465" y="76885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2</a:t>
            </a:r>
          </a:p>
        </p:txBody>
      </p:sp>
      <p:sp>
        <p:nvSpPr>
          <p:cNvPr id="64" name="Page 1"/>
          <p:cNvSpPr/>
          <p:nvPr/>
        </p:nvSpPr>
        <p:spPr>
          <a:xfrm>
            <a:off x="7893915" y="799101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65" name="Page 1"/>
          <p:cNvSpPr/>
          <p:nvPr/>
        </p:nvSpPr>
        <p:spPr>
          <a:xfrm>
            <a:off x="2823862" y="2422106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>
              <a:alpha val="100000"/>
            </a:srgbClr>
          </a:solidFill>
          <a:ln w="6350" cap="flat" cmpd="sng" algn="ctr">
            <a:solidFill>
              <a:srgbClr val="333333">
                <a:alpha val="100000"/>
              </a:srgbClr>
            </a:solidFill>
            <a:prstDash val="solid"/>
            <a:round/>
            <a:headEnd w="med" len="med"/>
            <a:tailEnd w="med" len="med"/>
          </a:ln>
          <a:effectLst/>
        </p:spPr>
        <p:txBody>
          <a:bodyPr lIns="0" tIns="0" rIns="0" bIns="0"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A</a:t>
            </a:r>
            <a:r>
              <a:rPr kumimoji="0" lang="en-US" altLang="ko-KR" sz="1050" b="0" i="0" u="none" strike="noStrike" kern="1200" cap="none" spc="0" normalizeH="0" baseline="0">
                <a:solidFill>
                  <a:srgbClr val="FFFFFF"/>
                </a:solidFill>
                <a:latin typeface="Calibri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9597" y="0"/>
            <a:ext cx="457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NanumMyeongjo"/>
                <a:ea typeface="NanumMyeongjo"/>
              </a:rPr>
              <a:t>	아이디 찾기 화면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NanumMyeongjo"/>
                <a:ea typeface="NanumMyeongjo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8"/>
            <a:ext cx="250040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이메일을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입력받는다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형식은 다음과 같다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형식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ex ) ‘example@example.com’</a:t>
            </a: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공란인 상태로 </a:t>
            </a:r>
            <a:r>
              <a:rPr kumimoji="0" lang="ko-KR" altLang="en-US" sz="1000" b="0" i="0" u="none" strike="noStrike" kern="1200" cap="none" spc="0" normalizeH="0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아이디 찾기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시도를 하면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입력란을 작성하세요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문구를 출력한다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A2 : </a:t>
            </a:r>
            <a:r>
              <a:rPr lang="ko-KR" altLang="en-US" sz="10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화면으로 이동한다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[GET] ~/main</a:t>
            </a:r>
          </a:p>
          <a:p>
            <a:pPr lvl="0">
              <a:defRPr/>
            </a:pPr>
            <a:r>
              <a:rPr lang="en-US" altLang="ko-KR" sz="10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A3</a:t>
            </a:r>
            <a:r>
              <a:rPr lang="ko-KR" altLang="en-US" sz="10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: A1에 기</a:t>
            </a:r>
            <a:r>
              <a:rPr lang="ko-KR" altLang="en-US" sz="10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재</a:t>
            </a:r>
            <a:r>
              <a:rPr lang="en-US" altLang="ko-KR" sz="10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한 </a:t>
            </a:r>
            <a:r>
              <a:rPr lang="en-US" altLang="ko-KR" sz="1000" dirty="0" err="1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이메일을</a:t>
            </a:r>
            <a:r>
              <a:rPr lang="en-US" altLang="ko-KR" sz="10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이용하여</a:t>
            </a:r>
            <a:r>
              <a:rPr lang="en-US" altLang="ko-KR" sz="10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0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  <a:r>
              <a:rPr lang="ko-KR" altLang="en-US" sz="10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를 한다</a:t>
            </a:r>
            <a:r>
              <a:rPr lang="en-US" altLang="ko-KR" sz="10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[POST] ~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/member/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findid</a:t>
            </a:r>
            <a:endParaRPr lang="en-US" altLang="ko-KR" sz="1000" dirty="0"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5022" y="2238375"/>
            <a:ext cx="3600454" cy="499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아이디 찾기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4548" y="3576066"/>
            <a:ext cx="3600450" cy="34938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65023" y="3360039"/>
            <a:ext cx="450343" cy="195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이메일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41985" y="3638935"/>
            <a:ext cx="1392554" cy="22364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이메일을 입력해주세요</a:t>
            </a: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42237" y="4105656"/>
            <a:ext cx="1623238" cy="360719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5023" y="4105656"/>
            <a:ext cx="1623238" cy="36071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65023" y="2945892"/>
            <a:ext cx="3600452" cy="21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00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아이디 찾기를 위해 가입 시 입력했던 </a:t>
            </a:r>
            <a:r>
              <a:rPr lang="en-US" altLang="ko-KR" sz="800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email</a:t>
            </a:r>
            <a:r>
              <a:rPr lang="ko-KR" altLang="en-US" sz="800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 주소를 입력해주세요</a:t>
            </a:r>
            <a:r>
              <a:rPr lang="en-US" altLang="ko-KR" sz="800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.</a:t>
            </a:r>
          </a:p>
        </p:txBody>
      </p:sp>
      <p:sp>
        <p:nvSpPr>
          <p:cNvPr id="17" name="Page 1">
            <a:extLst>
              <a:ext uri="{FF2B5EF4-FFF2-40B4-BE49-F238E27FC236}">
                <a16:creationId xmlns:a16="http://schemas.microsoft.com/office/drawing/2014/main" id="{C333E2DC-8663-4FC1-BF3F-7EC3B4F4703D}"/>
              </a:ext>
            </a:extLst>
          </p:cNvPr>
          <p:cNvSpPr/>
          <p:nvPr/>
        </p:nvSpPr>
        <p:spPr>
          <a:xfrm>
            <a:off x="346686" y="3638935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Page 1">
            <a:extLst>
              <a:ext uri="{FF2B5EF4-FFF2-40B4-BE49-F238E27FC236}">
                <a16:creationId xmlns:a16="http://schemas.microsoft.com/office/drawing/2014/main" id="{F77E6115-B362-451E-9835-4052C91361F5}"/>
              </a:ext>
            </a:extLst>
          </p:cNvPr>
          <p:cNvSpPr/>
          <p:nvPr/>
        </p:nvSpPr>
        <p:spPr>
          <a:xfrm>
            <a:off x="346686" y="414910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Page 1">
            <a:extLst>
              <a:ext uri="{FF2B5EF4-FFF2-40B4-BE49-F238E27FC236}">
                <a16:creationId xmlns:a16="http://schemas.microsoft.com/office/drawing/2014/main" id="{4134E0EC-5B5A-454F-BE3E-BD11D19E3715}"/>
              </a:ext>
            </a:extLst>
          </p:cNvPr>
          <p:cNvSpPr/>
          <p:nvPr/>
        </p:nvSpPr>
        <p:spPr>
          <a:xfrm>
            <a:off x="2323900" y="414910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A3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9597" y="0"/>
            <a:ext cx="457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NanumMyeongjo"/>
                <a:ea typeface="NanumMyeongjo"/>
              </a:rPr>
              <a:t>	아이디 찾기 화면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NanumMyeongjo"/>
                <a:ea typeface="NanumMyeongjo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8"/>
            <a:ext cx="250040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/member/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findpassword</a:t>
            </a:r>
            <a:endParaRPr lang="en-US" altLang="ko-KR" sz="10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~/login</a:t>
            </a:r>
          </a:p>
          <a:p>
            <a:pPr lvl="0"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D1 :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이메일로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조회한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아이디들을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앞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3자리를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제외한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나머지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글자를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*로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표시하여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출력한다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5221" y="2334005"/>
            <a:ext cx="3600455" cy="499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아이디 찾기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65225" y="3041523"/>
            <a:ext cx="3600452" cy="21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00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아이디 찾기 결과입니다</a:t>
            </a:r>
            <a:r>
              <a:rPr lang="en-US" altLang="ko-KR" sz="800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65216" y="3298126"/>
            <a:ext cx="3600456" cy="323165"/>
          </a:xfrm>
          <a:prstGeom prst="rect">
            <a:avLst/>
          </a:prstGeom>
          <a:ln w="3810">
            <a:solidFill>
              <a:srgbClr val="BFBFBF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 dirty="0">
                <a:solidFill>
                  <a:srgbClr val="2C3F58"/>
                </a:solidFill>
                <a:latin typeface="DM Serif Display"/>
                <a:ea typeface="NanumMyeongjo"/>
                <a:cs typeface="함초롬바탕"/>
              </a:rPr>
              <a:t>아이디</a:t>
            </a:r>
            <a:endParaRPr lang="en-US" altLang="ko-KR" sz="1500" b="1" dirty="0">
              <a:solidFill>
                <a:srgbClr val="2C3F58"/>
              </a:solidFill>
              <a:latin typeface="DM Serif Display"/>
              <a:ea typeface="NanumMyeongjo"/>
              <a:cs typeface="함초롬바탕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5225" y="3616261"/>
            <a:ext cx="3600456" cy="323165"/>
          </a:xfrm>
          <a:prstGeom prst="rect">
            <a:avLst/>
          </a:prstGeom>
          <a:ln w="3810">
            <a:solidFill>
              <a:srgbClr val="BFBFBF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500" b="1" dirty="0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7yh***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216" y="4105275"/>
            <a:ext cx="1623238" cy="360719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42442" y="4105275"/>
            <a:ext cx="1623238" cy="360719"/>
          </a:xfrm>
          <a:prstGeom prst="rect">
            <a:avLst/>
          </a:prstGeom>
        </p:spPr>
      </p:pic>
      <p:sp>
        <p:nvSpPr>
          <p:cNvPr id="16" name="Page 1">
            <a:extLst>
              <a:ext uri="{FF2B5EF4-FFF2-40B4-BE49-F238E27FC236}">
                <a16:creationId xmlns:a16="http://schemas.microsoft.com/office/drawing/2014/main" id="{E1162D78-B6B5-4344-95AC-11D331E504C4}"/>
              </a:ext>
            </a:extLst>
          </p:cNvPr>
          <p:cNvSpPr/>
          <p:nvPr/>
        </p:nvSpPr>
        <p:spPr>
          <a:xfrm>
            <a:off x="346879" y="414910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Page 1">
            <a:extLst>
              <a:ext uri="{FF2B5EF4-FFF2-40B4-BE49-F238E27FC236}">
                <a16:creationId xmlns:a16="http://schemas.microsoft.com/office/drawing/2014/main" id="{FA8567D4-2AF2-4962-95C1-DB985BB24F07}"/>
              </a:ext>
            </a:extLst>
          </p:cNvPr>
          <p:cNvSpPr/>
          <p:nvPr/>
        </p:nvSpPr>
        <p:spPr>
          <a:xfrm>
            <a:off x="2324105" y="414910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Page 1">
            <a:extLst>
              <a:ext uri="{FF2B5EF4-FFF2-40B4-BE49-F238E27FC236}">
                <a16:creationId xmlns:a16="http://schemas.microsoft.com/office/drawing/2014/main" id="{DA87D847-C678-46AE-943F-F2CDB658271F}"/>
              </a:ext>
            </a:extLst>
          </p:cNvPr>
          <p:cNvSpPr/>
          <p:nvPr/>
        </p:nvSpPr>
        <p:spPr>
          <a:xfrm>
            <a:off x="1559370" y="3684765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9597" y="0"/>
            <a:ext cx="457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NanumMyeongjo"/>
                <a:ea typeface="NanumMyeongjo"/>
              </a:rPr>
              <a:t>	아이디 찾기 화면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NanumMyeongjo"/>
                <a:ea typeface="NanumMyeongjo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8"/>
            <a:ext cx="2500402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이메일을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입력받는다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형식은 다음과 같다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형식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ex ) ‘example@example.com’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입력받는다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형식은 다음과 같다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영어(대문자, 소문자) + 숫자 (5~20자리)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메인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defRPr/>
            </a:pPr>
            <a:r>
              <a:rPr lang="en-US" altLang="ko-KR" sz="10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[GET] ~/main 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A1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A2에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아이디를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이용하여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비밀번호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[POST] ~</a:t>
            </a:r>
            <a:r>
              <a:rPr lang="en-US" altLang="ko-KR" sz="10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/member/</a:t>
            </a:r>
            <a:r>
              <a:rPr lang="en-US" altLang="ko-KR" sz="1000" b="0" i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findpassword</a:t>
            </a:r>
            <a:endParaRPr lang="en-US" altLang="ko-KR" sz="1000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A1~A2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공란인 상태로 비밀번호 찾기 시도를 하면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입력란을 작성하세요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.’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문구를 출력한다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형식에 맞지 않았을 시 출력하는 문구이다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5499" y="2209800"/>
            <a:ext cx="3600452" cy="493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비밀번호 찾기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55498" y="3331464"/>
            <a:ext cx="450343" cy="195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이메일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55498" y="2917317"/>
            <a:ext cx="3600452" cy="21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00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비밀번호 찾기를 위해 </a:t>
            </a:r>
            <a:r>
              <a:rPr lang="en-US" altLang="ko-KR" sz="800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email</a:t>
            </a:r>
            <a:r>
              <a:rPr lang="ko-KR" altLang="en-US" sz="800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주소와 아이디를 입력해주세요</a:t>
            </a:r>
            <a:r>
              <a:rPr lang="en-US" altLang="ko-KR" sz="800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.</a:t>
            </a: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5497" y="3547110"/>
            <a:ext cx="3600450" cy="34938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5498" y="4204335"/>
            <a:ext cx="3600450" cy="34938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55496" y="4009838"/>
            <a:ext cx="715899" cy="194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700" b="1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아이디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32459" y="3609979"/>
            <a:ext cx="1392555" cy="22364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이메일을 입력해주세요</a:t>
            </a: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32459" y="4267204"/>
            <a:ext cx="1392555" cy="217166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아이디를 입력해주세요</a:t>
            </a:r>
            <a:r>
              <a:rPr lang="en-US" altLang="ko-KR" sz="900">
                <a:ln w="9525">
                  <a:solidFill>
                    <a:schemeClr val="accent3"/>
                  </a:solidFill>
                </a:ln>
                <a:solidFill>
                  <a:srgbClr val="708090"/>
                </a:solidFill>
                <a:latin typeface="맑은 고딕 Semilight"/>
                <a:ea typeface="맑은 고딕 Semilight"/>
                <a:cs typeface="맑은 고딕 Semilight"/>
              </a:rPr>
              <a:t>.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32709" y="4739748"/>
            <a:ext cx="1623238" cy="360719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5499" y="4739748"/>
            <a:ext cx="1623238" cy="360719"/>
          </a:xfrm>
          <a:prstGeom prst="rect">
            <a:avLst/>
          </a:prstGeom>
        </p:spPr>
      </p:pic>
      <p:sp>
        <p:nvSpPr>
          <p:cNvPr id="20" name="Page 1">
            <a:extLst>
              <a:ext uri="{FF2B5EF4-FFF2-40B4-BE49-F238E27FC236}">
                <a16:creationId xmlns:a16="http://schemas.microsoft.com/office/drawing/2014/main" id="{FB7C656D-54EC-4CCB-B669-EA883F5E6133}"/>
              </a:ext>
            </a:extLst>
          </p:cNvPr>
          <p:cNvSpPr/>
          <p:nvPr/>
        </p:nvSpPr>
        <p:spPr>
          <a:xfrm>
            <a:off x="346686" y="429312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Page 1">
            <a:extLst>
              <a:ext uri="{FF2B5EF4-FFF2-40B4-BE49-F238E27FC236}">
                <a16:creationId xmlns:a16="http://schemas.microsoft.com/office/drawing/2014/main" id="{BD19C221-7817-452C-9FAD-A744F1ECD16F}"/>
              </a:ext>
            </a:extLst>
          </p:cNvPr>
          <p:cNvSpPr/>
          <p:nvPr/>
        </p:nvSpPr>
        <p:spPr>
          <a:xfrm>
            <a:off x="346686" y="4803285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A3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2" name="Page 1">
            <a:extLst>
              <a:ext uri="{FF2B5EF4-FFF2-40B4-BE49-F238E27FC236}">
                <a16:creationId xmlns:a16="http://schemas.microsoft.com/office/drawing/2014/main" id="{776C0F51-2300-4B7D-9A0B-FACCC90C4E6C}"/>
              </a:ext>
            </a:extLst>
          </p:cNvPr>
          <p:cNvSpPr/>
          <p:nvPr/>
        </p:nvSpPr>
        <p:spPr>
          <a:xfrm>
            <a:off x="2323900" y="4803285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A4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Page 1">
            <a:extLst>
              <a:ext uri="{FF2B5EF4-FFF2-40B4-BE49-F238E27FC236}">
                <a16:creationId xmlns:a16="http://schemas.microsoft.com/office/drawing/2014/main" id="{ABD46D8D-22D0-40C5-9294-F21EA11FECD4}"/>
              </a:ext>
            </a:extLst>
          </p:cNvPr>
          <p:cNvSpPr/>
          <p:nvPr/>
        </p:nvSpPr>
        <p:spPr>
          <a:xfrm>
            <a:off x="346686" y="3620739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9597" y="0"/>
            <a:ext cx="457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NanumMyeongjo"/>
                <a:ea typeface="NanumMyeongjo"/>
              </a:rPr>
              <a:t>	아이디 찾기 화면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NanumMyeongjo"/>
                <a:ea typeface="NanumMyeongjo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8"/>
            <a:ext cx="250040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~/main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화면으로 돌아간다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~/login</a:t>
            </a:r>
          </a:p>
          <a:p>
            <a:pPr lvl="0"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D1 :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입력값에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따라 찾은 비밀번호를 앞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자리를 제외한 나머지 글자를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치환하여 보여준다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61762" y="2349150"/>
            <a:ext cx="3600452" cy="498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700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비밀번호 찾기</a:t>
            </a: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38984" y="4102716"/>
            <a:ext cx="1623238" cy="360719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1771" y="4102716"/>
            <a:ext cx="1623238" cy="360719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561770" y="3044952"/>
            <a:ext cx="3600452" cy="21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800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비밀번호 찾기 결과입니다</a:t>
            </a:r>
            <a:r>
              <a:rPr lang="en-US" altLang="ko-KR" sz="800">
                <a:solidFill>
                  <a:srgbClr val="708090"/>
                </a:solidFill>
                <a:latin typeface="맑은 고딕"/>
                <a:ea typeface="맑은 고딕"/>
                <a:cs typeface="Calibri"/>
              </a:rPr>
              <a:t>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61771" y="3287649"/>
            <a:ext cx="3600456" cy="323165"/>
          </a:xfrm>
          <a:prstGeom prst="rect">
            <a:avLst/>
          </a:prstGeom>
          <a:ln w="3810">
            <a:solidFill>
              <a:srgbClr val="BFBFBF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1500" b="1" dirty="0">
                <a:solidFill>
                  <a:srgbClr val="2C3F58"/>
                </a:solidFill>
                <a:latin typeface="DM Serif Display"/>
                <a:ea typeface="NanumMyeongjo"/>
                <a:cs typeface="함초롬바탕"/>
              </a:rPr>
              <a:t>비밀번호</a:t>
            </a:r>
            <a:endParaRPr lang="en-US" altLang="ko-KR" sz="1500" b="1" dirty="0">
              <a:solidFill>
                <a:srgbClr val="2C3F58"/>
              </a:solidFill>
              <a:latin typeface="DM Serif Display"/>
              <a:ea typeface="NanumMyeongjo"/>
              <a:cs typeface="함초롬바탕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61779" y="3605784"/>
            <a:ext cx="3600456" cy="320040"/>
          </a:xfrm>
          <a:prstGeom prst="rect">
            <a:avLst/>
          </a:prstGeom>
          <a:ln w="3810">
            <a:solidFill>
              <a:srgbClr val="BFBFBF"/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500" b="1" dirty="0" err="1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wke</a:t>
            </a:r>
            <a:r>
              <a:rPr lang="en-US" altLang="ko-KR" sz="1500" b="1" dirty="0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***</a:t>
            </a:r>
          </a:p>
        </p:txBody>
      </p:sp>
      <p:sp>
        <p:nvSpPr>
          <p:cNvPr id="16" name="Page 1">
            <a:extLst>
              <a:ext uri="{FF2B5EF4-FFF2-40B4-BE49-F238E27FC236}">
                <a16:creationId xmlns:a16="http://schemas.microsoft.com/office/drawing/2014/main" id="{6F635F8B-7A1B-4E5E-9C91-3297AC206970}"/>
              </a:ext>
            </a:extLst>
          </p:cNvPr>
          <p:cNvSpPr/>
          <p:nvPr/>
        </p:nvSpPr>
        <p:spPr>
          <a:xfrm>
            <a:off x="346879" y="414910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Page 1">
            <a:extLst>
              <a:ext uri="{FF2B5EF4-FFF2-40B4-BE49-F238E27FC236}">
                <a16:creationId xmlns:a16="http://schemas.microsoft.com/office/drawing/2014/main" id="{04864A58-2391-48F2-B9BE-7760245A2848}"/>
              </a:ext>
            </a:extLst>
          </p:cNvPr>
          <p:cNvSpPr/>
          <p:nvPr/>
        </p:nvSpPr>
        <p:spPr>
          <a:xfrm>
            <a:off x="2324105" y="4149100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Page 1">
            <a:extLst>
              <a:ext uri="{FF2B5EF4-FFF2-40B4-BE49-F238E27FC236}">
                <a16:creationId xmlns:a16="http://schemas.microsoft.com/office/drawing/2014/main" id="{B177B727-FA70-43E9-8583-75A6A0A3DC30}"/>
              </a:ext>
            </a:extLst>
          </p:cNvPr>
          <p:cNvSpPr/>
          <p:nvPr/>
        </p:nvSpPr>
        <p:spPr>
          <a:xfrm>
            <a:off x="1559370" y="367533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92658"/>
            <a:ext cx="9691598" cy="616534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Wingdings"/>
              <a:buNone/>
              <a:defRPr/>
            </a:pPr>
            <a:r>
              <a:rPr lang="ko-KR" altLang="en-US" sz="1900">
                <a:latin typeface="NanumMyeongjo"/>
                <a:ea typeface="NanumMyeongjo"/>
              </a:rPr>
              <a:t>	회원 </a:t>
            </a:r>
            <a:r>
              <a:rPr lang="en-US" altLang="ko-KR" sz="1900">
                <a:latin typeface="NanumMyeongjo"/>
                <a:ea typeface="NanumMyeongjo"/>
              </a:rPr>
              <a:t>-</a:t>
            </a:r>
            <a:r>
              <a:rPr lang="ko-KR" altLang="en-US" sz="1900">
                <a:latin typeface="NanumMyeongjo"/>
                <a:ea typeface="NanumMyeongjo"/>
              </a:rPr>
              <a:t> 메인 화면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NanumMyeongjo"/>
                <a:ea typeface="NanumMyeongjo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8"/>
            <a:ext cx="250040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~/main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무인 대여함 선택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~/rental/step1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~/rental/{id}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usagehistory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/{id}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~/member/{id}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후 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~/logout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0070" y="2221469"/>
            <a:ext cx="3888486" cy="2100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400">
                <a:solidFill>
                  <a:schemeClr val="lt1"/>
                </a:solidFill>
                <a:latin typeface="DM Serif Display"/>
                <a:ea typeface="함초롬바탕"/>
                <a:cs typeface="함초롬바탕"/>
              </a:rPr>
              <a:t>Another Think</a:t>
            </a:r>
          </a:p>
          <a:p>
            <a:pPr>
              <a:defRPr/>
            </a:pPr>
            <a:r>
              <a:rPr lang="en-US" altLang="ko-KR" sz="4400">
                <a:solidFill>
                  <a:schemeClr val="lt1"/>
                </a:solidFill>
                <a:latin typeface="DM Serif Display"/>
                <a:ea typeface="함초롬바탕"/>
                <a:cs typeface="함초롬바탕"/>
              </a:rPr>
              <a:t>Another Space</a:t>
            </a:r>
          </a:p>
          <a:p>
            <a:pPr>
              <a:defRPr/>
            </a:pPr>
            <a:r>
              <a:rPr lang="en-US" altLang="ko-KR" sz="4400">
                <a:solidFill>
                  <a:schemeClr val="lt1"/>
                </a:solidFill>
                <a:latin typeface="DM Serif Display"/>
                <a:ea typeface="함초롬바탕"/>
                <a:cs typeface="함초롬바탕"/>
              </a:rPr>
              <a:t>Another Level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1693" y="1772793"/>
            <a:ext cx="1912620" cy="206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>
                <a:solidFill>
                  <a:schemeClr val="lt1"/>
                </a:solidFill>
                <a:latin typeface="맑은 고딕"/>
                <a:ea typeface="맑은 고딕"/>
                <a:cs typeface="Calibri"/>
              </a:rPr>
              <a:t>WELCOME TO </a:t>
            </a:r>
            <a:r>
              <a:rPr lang="ko-KR" altLang="en-US" sz="800">
                <a:solidFill>
                  <a:schemeClr val="lt1"/>
                </a:solidFill>
                <a:latin typeface="맑은 고딕"/>
                <a:ea typeface="맑은 고딕"/>
                <a:cs typeface="Calibri"/>
              </a:rPr>
              <a:t>공간 대여 무인 시스템</a:t>
            </a:r>
          </a:p>
        </p:txBody>
      </p:sp>
      <p:grpSp>
        <p:nvGrpSpPr>
          <p:cNvPr id="75" name="그룹 74"/>
          <p:cNvGrpSpPr/>
          <p:nvPr/>
        </p:nvGrpSpPr>
        <p:grpSpPr>
          <a:xfrm>
            <a:off x="0" y="764667"/>
            <a:ext cx="9691598" cy="432054"/>
            <a:chOff x="0" y="3645027"/>
            <a:chExt cx="9691598" cy="432054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121777" y="3645027"/>
              <a:ext cx="1143126" cy="304833"/>
            </a:xfrm>
            <a:prstGeom prst="rect">
              <a:avLst/>
            </a:prstGeom>
          </p:spPr>
        </p:pic>
        <p:grpSp>
          <p:nvGrpSpPr>
            <p:cNvPr id="77" name="그룹 76"/>
            <p:cNvGrpSpPr/>
            <p:nvPr/>
          </p:nvGrpSpPr>
          <p:grpSpPr>
            <a:xfrm>
              <a:off x="0" y="3679068"/>
              <a:ext cx="9691598" cy="398013"/>
              <a:chOff x="0" y="2140022"/>
              <a:chExt cx="9691598" cy="398013"/>
            </a:xfrm>
          </p:grpSpPr>
          <p:pic>
            <p:nvPicPr>
              <p:cNvPr id="78" name="그림 7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345721" y="2140022"/>
                <a:ext cx="997684" cy="243133"/>
              </a:xfrm>
              <a:prstGeom prst="rect">
                <a:avLst/>
              </a:prstGeom>
            </p:spPr>
          </p:pic>
          <p:grpSp>
            <p:nvGrpSpPr>
              <p:cNvPr id="79" name="그룹 78"/>
              <p:cNvGrpSpPr/>
              <p:nvPr/>
            </p:nvGrpSpPr>
            <p:grpSpPr>
              <a:xfrm>
                <a:off x="0" y="2141237"/>
                <a:ext cx="9691598" cy="396798"/>
                <a:chOff x="0" y="1422395"/>
                <a:chExt cx="9691598" cy="396798"/>
              </a:xfrm>
            </p:grpSpPr>
            <p:sp>
              <p:nvSpPr>
                <p:cNvPr id="80" name="TextBox 79"/>
                <p:cNvSpPr txBox="1"/>
                <p:nvPr/>
              </p:nvSpPr>
              <p:spPr>
                <a:xfrm>
                  <a:off x="2985135" y="1433614"/>
                  <a:ext cx="649605" cy="224035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대여하기</a:t>
                  </a: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537586" y="1422395"/>
                  <a:ext cx="1406270" cy="2245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대여 내역 조회</a:t>
                  </a: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4928235" y="1422395"/>
                  <a:ext cx="954405" cy="22458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이용 내역 조회</a:t>
                  </a:r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5519928" y="1422395"/>
                  <a:ext cx="1406270" cy="2245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900" b="1">
                      <a:solidFill>
                        <a:schemeClr val="lt1"/>
                      </a:solidFill>
                      <a:latin typeface="맑은 고딕"/>
                      <a:ea typeface="맑은 고딕"/>
                    </a:rPr>
                    <a:t>정보 조회</a:t>
                  </a:r>
                </a:p>
              </p:txBody>
            </p:sp>
            <p:cxnSp>
              <p:nvCxnSpPr>
                <p:cNvPr id="84" name="직선 연결선 83"/>
                <p:cNvCxnSpPr/>
                <p:nvPr/>
              </p:nvCxnSpPr>
              <p:spPr>
                <a:xfrm>
                  <a:off x="0" y="1819193"/>
                  <a:ext cx="9691598" cy="0"/>
                </a:xfrm>
                <a:prstGeom prst="line">
                  <a:avLst/>
                </a:prstGeom>
                <a:ln w="63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Page 1">
            <a:extLst>
              <a:ext uri="{FF2B5EF4-FFF2-40B4-BE49-F238E27FC236}">
                <a16:creationId xmlns:a16="http://schemas.microsoft.com/office/drawing/2014/main" id="{FFA46698-458C-41A7-901B-A0ED5FE550F3}"/>
              </a:ext>
            </a:extLst>
          </p:cNvPr>
          <p:cNvSpPr/>
          <p:nvPr/>
        </p:nvSpPr>
        <p:spPr>
          <a:xfrm>
            <a:off x="37432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Page 1">
            <a:extLst>
              <a:ext uri="{FF2B5EF4-FFF2-40B4-BE49-F238E27FC236}">
                <a16:creationId xmlns:a16="http://schemas.microsoft.com/office/drawing/2014/main" id="{B47D128D-D754-4DB3-9D34-C5554F006F61}"/>
              </a:ext>
            </a:extLst>
          </p:cNvPr>
          <p:cNvSpPr/>
          <p:nvPr/>
        </p:nvSpPr>
        <p:spPr>
          <a:xfrm>
            <a:off x="2766798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Page 1">
            <a:extLst>
              <a:ext uri="{FF2B5EF4-FFF2-40B4-BE49-F238E27FC236}">
                <a16:creationId xmlns:a16="http://schemas.microsoft.com/office/drawing/2014/main" id="{2865DB9F-B1A8-40E0-950F-ECE8BE1459DB}"/>
              </a:ext>
            </a:extLst>
          </p:cNvPr>
          <p:cNvSpPr/>
          <p:nvPr/>
        </p:nvSpPr>
        <p:spPr>
          <a:xfrm>
            <a:off x="3618301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A3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Page 1">
            <a:extLst>
              <a:ext uri="{FF2B5EF4-FFF2-40B4-BE49-F238E27FC236}">
                <a16:creationId xmlns:a16="http://schemas.microsoft.com/office/drawing/2014/main" id="{97747BA2-F1C4-4E52-8416-292F66B2A189}"/>
              </a:ext>
            </a:extLst>
          </p:cNvPr>
          <p:cNvSpPr/>
          <p:nvPr/>
        </p:nvSpPr>
        <p:spPr>
          <a:xfrm>
            <a:off x="4725519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A4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Page 1">
            <a:extLst>
              <a:ext uri="{FF2B5EF4-FFF2-40B4-BE49-F238E27FC236}">
                <a16:creationId xmlns:a16="http://schemas.microsoft.com/office/drawing/2014/main" id="{A17D9FB2-C07E-4917-B320-7ACE29CDE1A5}"/>
              </a:ext>
            </a:extLst>
          </p:cNvPr>
          <p:cNvSpPr/>
          <p:nvPr/>
        </p:nvSpPr>
        <p:spPr>
          <a:xfrm>
            <a:off x="5773471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A5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age 1">
            <a:extLst>
              <a:ext uri="{FF2B5EF4-FFF2-40B4-BE49-F238E27FC236}">
                <a16:creationId xmlns:a16="http://schemas.microsoft.com/office/drawing/2014/main" id="{D1DA6C8D-9D6E-4F35-B528-3DD42EA3FCD1}"/>
              </a:ext>
            </a:extLst>
          </p:cNvPr>
          <p:cNvSpPr/>
          <p:nvPr/>
        </p:nvSpPr>
        <p:spPr>
          <a:xfrm>
            <a:off x="7915104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A6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692658"/>
            <a:ext cx="9691599" cy="61653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691598" cy="692658"/>
          </a:xfrm>
          <a:prstGeom prst="rect">
            <a:avLst/>
          </a:prstGeom>
          <a:noFill/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691598" y="0"/>
            <a:ext cx="2500402" cy="68580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52400"/>
            <a:ext cx="9691598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latin typeface="NanumMyeongjo"/>
                <a:ea typeface="NanumMyeongjo"/>
              </a:rPr>
              <a:t>	회원 </a:t>
            </a:r>
            <a:r>
              <a:rPr lang="en-US" altLang="ko-KR" sz="1900">
                <a:latin typeface="NanumMyeongjo"/>
                <a:ea typeface="NanumMyeongjo"/>
              </a:rPr>
              <a:t>-</a:t>
            </a:r>
            <a:r>
              <a:rPr lang="ko-KR" altLang="en-US" sz="1900">
                <a:latin typeface="NanumMyeongjo"/>
                <a:ea typeface="NanumMyeongjo"/>
              </a:rPr>
              <a:t> 무인 대여함 선택 화면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9691598" y="0"/>
            <a:ext cx="2500401" cy="692658"/>
          </a:xfrm>
          <a:prstGeom prst="rect">
            <a:avLst/>
          </a:prstGeom>
          <a:solidFill>
            <a:srgbClr val="FFFFFF"/>
          </a:solidFill>
          <a:ln w="127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691598" y="152400"/>
            <a:ext cx="2500402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>
                <a:latin typeface="NanumMyeongjo"/>
                <a:ea typeface="NanumMyeongjo"/>
              </a:rPr>
              <a:t>상세 설명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91598" y="692658"/>
            <a:ext cx="254421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A2 :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무인 대여함 선택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A3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대여 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이용내역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조회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A6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 후 메인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A7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선택한 무인 대여함의 대여 기간 선택 화면으로 이동한다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[GET] ~/rental/step2/{no}</a:t>
            </a:r>
          </a:p>
          <a:p>
            <a:pPr lvl="0"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D1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대여함의 번호를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D2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대여함의 설치 위치를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D3 :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무인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대여함의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크기를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크기는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단위로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길이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길이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형태로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D4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대여 금액을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D5 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무인 대여함의 모델명을 나타낸다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0" y="768858"/>
            <a:ext cx="9691598" cy="427863"/>
            <a:chOff x="3810" y="1890141"/>
            <a:chExt cx="9691598" cy="427863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121270" y="1890141"/>
              <a:ext cx="1143126" cy="304833"/>
            </a:xfrm>
            <a:prstGeom prst="rect">
              <a:avLst/>
            </a:prstGeom>
          </p:spPr>
        </p:pic>
        <p:grpSp>
          <p:nvGrpSpPr>
            <p:cNvPr id="39" name="그룹 38"/>
            <p:cNvGrpSpPr/>
            <p:nvPr/>
          </p:nvGrpSpPr>
          <p:grpSpPr>
            <a:xfrm>
              <a:off x="3810" y="1921206"/>
              <a:ext cx="9691598" cy="396798"/>
              <a:chOff x="0" y="1422395"/>
              <a:chExt cx="9691598" cy="396798"/>
            </a:xfrm>
          </p:grpSpPr>
          <p:pic>
            <p:nvPicPr>
              <p:cNvPr id="40" name="그림 39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45720" y="1422395"/>
                <a:ext cx="997685" cy="243133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2985135" y="1433615"/>
                <a:ext cx="649605" cy="22441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rgbClr val="2C3F58"/>
                    </a:solidFill>
                    <a:latin typeface="맑은 고딕"/>
                    <a:ea typeface="맑은 고딕"/>
                  </a:rPr>
                  <a:t>대여하기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537586" y="1422395"/>
                <a:ext cx="1406270" cy="223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rgbClr val="2C3F58"/>
                    </a:solidFill>
                    <a:latin typeface="맑은 고딕"/>
                    <a:ea typeface="맑은 고딕"/>
                  </a:rPr>
                  <a:t>대여 내역 조회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928235" y="1422395"/>
                <a:ext cx="954405" cy="22352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rgbClr val="2C3F58"/>
                    </a:solidFill>
                    <a:latin typeface="맑은 고딕"/>
                    <a:ea typeface="맑은 고딕"/>
                  </a:rPr>
                  <a:t>이용 내역 조회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519928" y="1422395"/>
                <a:ext cx="1406270" cy="223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900" b="1">
                    <a:solidFill>
                      <a:srgbClr val="2C3F58"/>
                    </a:solidFill>
                    <a:latin typeface="맑은 고딕"/>
                    <a:ea typeface="맑은 고딕"/>
                  </a:rPr>
                  <a:t>정보 조회</a:t>
                </a:r>
              </a:p>
            </p:txBody>
          </p:sp>
          <p:cxnSp>
            <p:nvCxnSpPr>
              <p:cNvPr id="45" name="직선 연결선 44"/>
              <p:cNvCxnSpPr/>
              <p:nvPr/>
            </p:nvCxnSpPr>
            <p:spPr>
              <a:xfrm>
                <a:off x="0" y="1819193"/>
                <a:ext cx="9691598" cy="0"/>
              </a:xfrm>
              <a:prstGeom prst="line">
                <a:avLst/>
              </a:prstGeom>
              <a:ln w="6350">
                <a:solidFill>
                  <a:srgbClr val="DEE2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46" name="표 45"/>
          <p:cNvGraphicFramePr>
            <a:graphicFrameLocks noGrp="1"/>
          </p:cNvGraphicFramePr>
          <p:nvPr/>
        </p:nvGraphicFramePr>
        <p:xfrm>
          <a:off x="779259" y="2708910"/>
          <a:ext cx="8133715" cy="19100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1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0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0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대여함 번호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설치 위치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크기</a:t>
                      </a:r>
                    </a:p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(가로(m)*세로(m))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금액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232257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kumimoji="0" lang="ko-KR" altLang="en-US" sz="1100" i="0" u="none" strike="noStrike" kern="1200" cap="none" spc="0" normalizeH="0" baseline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모델명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dirty="0" err="1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선문대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 인문관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4*4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6,000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 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A-100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dirty="0" err="1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선문대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 인문관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5*5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7,000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 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A-200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dirty="0" err="1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선문대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 인문관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6*6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8,000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 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A-300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100">
                        <a:solidFill>
                          <a:srgbClr val="708090"/>
                        </a:solidFill>
                        <a:latin typeface="맑은 고딕"/>
                        <a:ea typeface="맑은 고딕"/>
                        <a:cs typeface="Calibri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900" dirty="0" err="1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선문대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 인문관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7*7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9,000</a:t>
                      </a:r>
                      <a:r>
                        <a:rPr lang="ko-KR" altLang="en-US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 원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900" dirty="0">
                          <a:solidFill>
                            <a:srgbClr val="708090"/>
                          </a:solidFill>
                          <a:latin typeface="맑은 고딕"/>
                          <a:ea typeface="맑은 고딕"/>
                          <a:cs typeface="Calibri"/>
                        </a:rPr>
                        <a:t>A-400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EE2E6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0" y="1700784"/>
            <a:ext cx="9691598" cy="602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400">
                <a:solidFill>
                  <a:srgbClr val="2C3F58"/>
                </a:solidFill>
                <a:latin typeface="Bahnschrift Light"/>
                <a:ea typeface="NanumMyeongjo"/>
                <a:cs typeface="함초롬바탕"/>
              </a:rPr>
              <a:t>무인 대여함 선택하기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1029575" y="3177125"/>
            <a:ext cx="1143127" cy="304833"/>
            <a:chOff x="938662" y="3192551"/>
            <a:chExt cx="1143127" cy="304833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29576" y="3192551"/>
              <a:ext cx="961299" cy="304833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938662" y="3232869"/>
              <a:ext cx="1143127" cy="2247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900" b="1">
                  <a:solidFill>
                    <a:schemeClr val="lt1"/>
                  </a:solidFill>
                  <a:latin typeface="맑은 고딕"/>
                  <a:ea typeface="맑은 고딕"/>
                </a:rPr>
                <a:t>1</a:t>
              </a:r>
              <a:r>
                <a:rPr lang="ko-KR" altLang="en-US" sz="900" b="1">
                  <a:solidFill>
                    <a:schemeClr val="lt1"/>
                  </a:solidFill>
                  <a:latin typeface="맑은 고딕"/>
                  <a:ea typeface="맑은 고딕"/>
                </a:rPr>
                <a:t>번 대여함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1040003" y="3904488"/>
            <a:ext cx="1143127" cy="304833"/>
            <a:chOff x="1040003" y="3971163"/>
            <a:chExt cx="1143127" cy="304833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30916" y="3971163"/>
              <a:ext cx="961299" cy="304833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1040003" y="4001956"/>
              <a:ext cx="1143127" cy="2247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900" b="1">
                  <a:solidFill>
                    <a:schemeClr val="lt1"/>
                  </a:solidFill>
                  <a:latin typeface="맑은 고딕"/>
                  <a:ea typeface="맑은 고딕"/>
                </a:rPr>
                <a:t>3</a:t>
              </a:r>
              <a:r>
                <a:rPr lang="ko-KR" altLang="en-US" sz="900" b="1">
                  <a:solidFill>
                    <a:schemeClr val="lt1"/>
                  </a:solidFill>
                  <a:latin typeface="맑은 고딕"/>
                  <a:ea typeface="맑은 고딕"/>
                </a:rPr>
                <a:t>번 대여함</a:t>
              </a:r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1035812" y="4272119"/>
            <a:ext cx="1143127" cy="304833"/>
            <a:chOff x="1035812" y="4329269"/>
            <a:chExt cx="1143127" cy="304833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26725" y="4329269"/>
              <a:ext cx="961299" cy="304833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1035812" y="4365117"/>
              <a:ext cx="1143127" cy="2247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900" b="1">
                  <a:solidFill>
                    <a:schemeClr val="lt1"/>
                  </a:solidFill>
                  <a:latin typeface="맑은 고딕"/>
                  <a:ea typeface="맑은 고딕"/>
                </a:rPr>
                <a:t>4</a:t>
              </a:r>
              <a:r>
                <a:rPr lang="ko-KR" altLang="en-US" sz="900" b="1">
                  <a:solidFill>
                    <a:schemeClr val="lt1"/>
                  </a:solidFill>
                  <a:latin typeface="맑은 고딕"/>
                  <a:ea typeface="맑은 고딕"/>
                </a:rPr>
                <a:t>번 대여함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101438" y="4777384"/>
            <a:ext cx="1143127" cy="224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lt1"/>
                </a:solidFill>
                <a:latin typeface="맑은 고딕"/>
                <a:ea typeface="맑은 고딕"/>
              </a:rPr>
              <a:t>1</a:t>
            </a:r>
            <a:r>
              <a:rPr lang="ko-KR" altLang="en-US" sz="900" b="1">
                <a:solidFill>
                  <a:schemeClr val="lt1"/>
                </a:solidFill>
                <a:latin typeface="맑은 고딕"/>
                <a:ea typeface="맑은 고딕"/>
              </a:rPr>
              <a:t>번 여함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26725" y="3546695"/>
            <a:ext cx="961299" cy="30483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035812" y="3573018"/>
            <a:ext cx="1143127" cy="224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lt1"/>
                </a:solidFill>
                <a:latin typeface="맑은 고딕"/>
                <a:ea typeface="맑은 고딕"/>
              </a:rPr>
              <a:t>2</a:t>
            </a:r>
            <a:r>
              <a:rPr lang="ko-KR" altLang="en-US" sz="900" b="1">
                <a:solidFill>
                  <a:schemeClr val="lt1"/>
                </a:solidFill>
                <a:latin typeface="맑은 고딕"/>
                <a:ea typeface="맑은 고딕"/>
              </a:rPr>
              <a:t>번 대여함</a:t>
            </a:r>
          </a:p>
        </p:txBody>
      </p:sp>
      <p:sp>
        <p:nvSpPr>
          <p:cNvPr id="35" name="Page 1">
            <a:extLst>
              <a:ext uri="{FF2B5EF4-FFF2-40B4-BE49-F238E27FC236}">
                <a16:creationId xmlns:a16="http://schemas.microsoft.com/office/drawing/2014/main" id="{25957B39-CC6F-4974-8185-D57C6B25328A}"/>
              </a:ext>
            </a:extLst>
          </p:cNvPr>
          <p:cNvSpPr/>
          <p:nvPr/>
        </p:nvSpPr>
        <p:spPr>
          <a:xfrm>
            <a:off x="37432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Page 1">
            <a:extLst>
              <a:ext uri="{FF2B5EF4-FFF2-40B4-BE49-F238E27FC236}">
                <a16:creationId xmlns:a16="http://schemas.microsoft.com/office/drawing/2014/main" id="{D771BE49-C1ED-4FFE-8229-595AF0191E70}"/>
              </a:ext>
            </a:extLst>
          </p:cNvPr>
          <p:cNvSpPr/>
          <p:nvPr/>
        </p:nvSpPr>
        <p:spPr>
          <a:xfrm>
            <a:off x="2766798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A2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1" name="Page 1">
            <a:extLst>
              <a:ext uri="{FF2B5EF4-FFF2-40B4-BE49-F238E27FC236}">
                <a16:creationId xmlns:a16="http://schemas.microsoft.com/office/drawing/2014/main" id="{7400D110-D8AD-4E7C-B11E-65F8F61AD10F}"/>
              </a:ext>
            </a:extLst>
          </p:cNvPr>
          <p:cNvSpPr/>
          <p:nvPr/>
        </p:nvSpPr>
        <p:spPr>
          <a:xfrm>
            <a:off x="3618301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A3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" name="Page 1">
            <a:extLst>
              <a:ext uri="{FF2B5EF4-FFF2-40B4-BE49-F238E27FC236}">
                <a16:creationId xmlns:a16="http://schemas.microsoft.com/office/drawing/2014/main" id="{45498BEC-4C1F-4529-91E2-AF14469F8218}"/>
              </a:ext>
            </a:extLst>
          </p:cNvPr>
          <p:cNvSpPr/>
          <p:nvPr/>
        </p:nvSpPr>
        <p:spPr>
          <a:xfrm>
            <a:off x="4725519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A4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7" name="Page 1">
            <a:extLst>
              <a:ext uri="{FF2B5EF4-FFF2-40B4-BE49-F238E27FC236}">
                <a16:creationId xmlns:a16="http://schemas.microsoft.com/office/drawing/2014/main" id="{26000E8B-6805-4912-93CE-56C0652DA6E4}"/>
              </a:ext>
            </a:extLst>
          </p:cNvPr>
          <p:cNvSpPr/>
          <p:nvPr/>
        </p:nvSpPr>
        <p:spPr>
          <a:xfrm>
            <a:off x="5773471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A5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Page 1">
            <a:extLst>
              <a:ext uri="{FF2B5EF4-FFF2-40B4-BE49-F238E27FC236}">
                <a16:creationId xmlns:a16="http://schemas.microsoft.com/office/drawing/2014/main" id="{AA4653AA-457D-4BBC-B299-4F935454030E}"/>
              </a:ext>
            </a:extLst>
          </p:cNvPr>
          <p:cNvSpPr/>
          <p:nvPr/>
        </p:nvSpPr>
        <p:spPr>
          <a:xfrm>
            <a:off x="7893943" y="798708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A6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7" name="Page 1">
            <a:extLst>
              <a:ext uri="{FF2B5EF4-FFF2-40B4-BE49-F238E27FC236}">
                <a16:creationId xmlns:a16="http://schemas.microsoft.com/office/drawing/2014/main" id="{A9FEA2EA-7FF7-4932-B46C-7240FF3AEA35}"/>
              </a:ext>
            </a:extLst>
          </p:cNvPr>
          <p:cNvSpPr/>
          <p:nvPr/>
        </p:nvSpPr>
        <p:spPr>
          <a:xfrm>
            <a:off x="883101" y="3229262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A7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age 1">
            <a:extLst>
              <a:ext uri="{FF2B5EF4-FFF2-40B4-BE49-F238E27FC236}">
                <a16:creationId xmlns:a16="http://schemas.microsoft.com/office/drawing/2014/main" id="{D55C78E8-58D8-477E-88EA-CA4189741562}"/>
              </a:ext>
            </a:extLst>
          </p:cNvPr>
          <p:cNvSpPr/>
          <p:nvPr/>
        </p:nvSpPr>
        <p:spPr>
          <a:xfrm>
            <a:off x="2594132" y="3209762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latin typeface="Calibri"/>
              </a:rPr>
              <a:t>D2</a:t>
            </a:r>
          </a:p>
        </p:txBody>
      </p:sp>
      <p:sp>
        <p:nvSpPr>
          <p:cNvPr id="69" name="Page 1">
            <a:extLst>
              <a:ext uri="{FF2B5EF4-FFF2-40B4-BE49-F238E27FC236}">
                <a16:creationId xmlns:a16="http://schemas.microsoft.com/office/drawing/2014/main" id="{17D1D084-E9A6-4F4A-8959-FEBCD61D323F}"/>
              </a:ext>
            </a:extLst>
          </p:cNvPr>
          <p:cNvSpPr/>
          <p:nvPr/>
        </p:nvSpPr>
        <p:spPr>
          <a:xfrm>
            <a:off x="4439770" y="3229262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D3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0" name="Page 1">
            <a:extLst>
              <a:ext uri="{FF2B5EF4-FFF2-40B4-BE49-F238E27FC236}">
                <a16:creationId xmlns:a16="http://schemas.microsoft.com/office/drawing/2014/main" id="{F2C5C837-2760-4474-9F94-19ACACCA8B1C}"/>
              </a:ext>
            </a:extLst>
          </p:cNvPr>
          <p:cNvSpPr/>
          <p:nvPr/>
        </p:nvSpPr>
        <p:spPr>
          <a:xfrm>
            <a:off x="5962183" y="3229262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D4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Page 1">
            <a:extLst>
              <a:ext uri="{FF2B5EF4-FFF2-40B4-BE49-F238E27FC236}">
                <a16:creationId xmlns:a16="http://schemas.microsoft.com/office/drawing/2014/main" id="{B4A707A6-8AF6-4871-A7E6-B59D22FC5DEB}"/>
              </a:ext>
            </a:extLst>
          </p:cNvPr>
          <p:cNvSpPr/>
          <p:nvPr/>
        </p:nvSpPr>
        <p:spPr>
          <a:xfrm>
            <a:off x="7608210" y="3229262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D5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" name="Page 1">
            <a:extLst>
              <a:ext uri="{FF2B5EF4-FFF2-40B4-BE49-F238E27FC236}">
                <a16:creationId xmlns:a16="http://schemas.microsoft.com/office/drawing/2014/main" id="{01448233-C753-440D-A20A-F2D3AAB2BD35}"/>
              </a:ext>
            </a:extLst>
          </p:cNvPr>
          <p:cNvSpPr/>
          <p:nvPr/>
        </p:nvSpPr>
        <p:spPr>
          <a:xfrm>
            <a:off x="664764" y="3229262"/>
            <a:ext cx="218337" cy="212887"/>
          </a:xfrm>
          <a:prstGeom prst="roundRect">
            <a:avLst>
              <a:gd name="adj" fmla="val 12258"/>
            </a:avLst>
          </a:prstGeom>
          <a:solidFill>
            <a:srgbClr val="595959"/>
          </a:solidFill>
          <a:ln w="6350" cap="flat" cmpd="sng" algn="ctr">
            <a:solidFill>
              <a:srgbClr val="333333"/>
            </a:solidFill>
            <a:prstDash val="solid"/>
            <a:round/>
            <a:headEnd w="med" len="med"/>
            <a:tailEnd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1050" dirty="0">
                <a:solidFill>
                  <a:srgbClr val="FFFFFF"/>
                </a:solidFill>
                <a:effectLst/>
                <a:latin typeface="Calibri"/>
              </a:rPr>
              <a:t>D1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4882</Words>
  <Application>Microsoft Office PowerPoint</Application>
  <PresentationFormat>와이드스크린</PresentationFormat>
  <Paragraphs>1297</Paragraphs>
  <Slides>33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DM Serif Display</vt:lpstr>
      <vt:lpstr>NanumMyeongjo</vt:lpstr>
      <vt:lpstr>Roboto</vt:lpstr>
      <vt:lpstr>나눔명조</vt:lpstr>
      <vt:lpstr>맑은 고딕</vt:lpstr>
      <vt:lpstr>맑은 고딕 Semilight</vt:lpstr>
      <vt:lpstr>함초롬돋움</vt:lpstr>
      <vt:lpstr>Arial</vt:lpstr>
      <vt:lpstr>Bahnschrift Light</vt:lpstr>
      <vt:lpstr>Calibri</vt:lpstr>
      <vt:lpstr>Wingdings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ANOTHER SPACE 목업</dc:title>
  <dc:creator>KimJunO</dc:creator>
  <cp:lastModifiedBy>이동연</cp:lastModifiedBy>
  <cp:revision>321</cp:revision>
  <dcterms:created xsi:type="dcterms:W3CDTF">2020-12-10T07:57:01Z</dcterms:created>
  <dcterms:modified xsi:type="dcterms:W3CDTF">2020-12-25T05:33:00Z</dcterms:modified>
  <cp:version>1000.0000.01</cp:version>
</cp:coreProperties>
</file>